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294" r:id="rId37"/>
    <p:sldId id="296" r:id="rId38"/>
    <p:sldId id="318" r:id="rId39"/>
    <p:sldId id="321" r:id="rId40"/>
    <p:sldId id="334"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A44B97-1B5D-4C56-B29B-FC6D46E9C06C}" v="137" dt="2025-12-17T06:36:38.74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3.labs_jupyter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4.jupyter_labs_ed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5.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6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8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1.jupyter_labs_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ada3001/data_science_projects/blob/main/1.space_x_launch_analysis/2.jupyter_labs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Sebastian Rada</a:t>
            </a:r>
          </a:p>
          <a:p>
            <a:r>
              <a:rPr lang="en-US" dirty="0">
                <a:solidFill>
                  <a:schemeClr val="bg2"/>
                </a:solidFill>
                <a:latin typeface="Abadi"/>
                <a:ea typeface="SF Pro" pitchFamily="2" charset="0"/>
                <a:cs typeface="SF Pro" pitchFamily="2" charset="0"/>
              </a:rPr>
              <a:t>December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ea typeface="+mn-lt"/>
                <a:cs typeface="+mn-lt"/>
              </a:rPr>
              <a:t>Cleaned and standardized raw data from both API and web scraping</a:t>
            </a:r>
            <a:endParaRPr lang="en-US" dirty="0">
              <a:solidFill>
                <a:schemeClr val="accent3">
                  <a:lumMod val="25000"/>
                </a:schemeClr>
              </a:solidFill>
            </a:endParaRPr>
          </a:p>
          <a:p>
            <a:r>
              <a:rPr lang="en-US" sz="2200" dirty="0">
                <a:solidFill>
                  <a:schemeClr val="accent3">
                    <a:lumMod val="25000"/>
                  </a:schemeClr>
                </a:solidFill>
                <a:ea typeface="+mn-lt"/>
                <a:cs typeface="+mn-lt"/>
              </a:rPr>
              <a:t>Converted data types and resolved missing or inconsistent values</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Engineered new features relevant to landing prediction</a:t>
            </a:r>
            <a:endParaRPr lang="en-US" dirty="0">
              <a:solidFill>
                <a:schemeClr val="accent3">
                  <a:lumMod val="25000"/>
                </a:schemeClr>
              </a:solidFill>
            </a:endParaRPr>
          </a:p>
          <a:p>
            <a:r>
              <a:rPr lang="en-US" sz="2200" dirty="0">
                <a:solidFill>
                  <a:schemeClr val="accent3">
                    <a:lumMod val="25000"/>
                  </a:schemeClr>
                </a:solidFill>
                <a:ea typeface="+mn-lt"/>
                <a:cs typeface="+mn-lt"/>
              </a:rPr>
              <a:t>Prepared a final, analysis-ready dataset for EDA and machine learning</a:t>
            </a:r>
            <a:endParaRPr lang="en-US" dirty="0">
              <a:solidFill>
                <a:schemeClr val="accent3">
                  <a:lumMod val="25000"/>
                </a:schemeClr>
              </a:solidFill>
            </a:endParaRPr>
          </a:p>
          <a:p>
            <a:r>
              <a:rPr lang="en-US" sz="2200" dirty="0">
                <a:solidFill>
                  <a:schemeClr val="accent3">
                    <a:lumMod val="25000"/>
                  </a:schemeClr>
                </a:solidFill>
                <a:ea typeface="Calibri"/>
                <a:cs typeface="Calibri"/>
                <a:hlinkClick r:id="rId3"/>
              </a:rPr>
              <a:t>Link</a:t>
            </a:r>
            <a:endParaRPr lang="en-US" sz="2200" dirty="0">
              <a:solidFill>
                <a:schemeClr val="accent3">
                  <a:lumMod val="25000"/>
                </a:schemeClr>
              </a:solidFill>
              <a:ea typeface="Calibri"/>
              <a:cs typeface="Calibri"/>
            </a:endParaRPr>
          </a:p>
          <a:p>
            <a:endParaRPr lang="en-US"/>
          </a:p>
          <a:p>
            <a:endParaRPr lang="en-US"/>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5685969" cy="4844009"/>
          </a:xfrm>
          <a:prstGeom prst="rect">
            <a:avLst/>
          </a:prstGeom>
        </p:spPr>
        <p:txBody>
          <a:bodyPr lIns="91440" tIns="45720" rIns="91440" bIns="45720" anchor="t"/>
          <a:lstStyle/>
          <a:p>
            <a:r>
              <a:rPr lang="en-US" sz="2200" dirty="0">
                <a:solidFill>
                  <a:schemeClr val="accent3">
                    <a:lumMod val="25000"/>
                  </a:schemeClr>
                </a:solidFill>
                <a:ea typeface="+mn-lt"/>
                <a:cs typeface="+mn-lt"/>
              </a:rPr>
              <a:t>Inspected table structure</a:t>
            </a:r>
            <a:endParaRPr lang="en-US" sz="2200">
              <a:solidFill>
                <a:schemeClr val="accent3">
                  <a:lumMod val="25000"/>
                </a:schemeClr>
              </a:solidFill>
              <a:latin typeface="Calibri"/>
              <a:ea typeface="Calibri"/>
              <a:cs typeface="Calibri"/>
            </a:endParaRPr>
          </a:p>
          <a:p>
            <a:r>
              <a:rPr lang="en-US" sz="2200" dirty="0">
                <a:solidFill>
                  <a:schemeClr val="accent3">
                    <a:lumMod val="25000"/>
                  </a:schemeClr>
                </a:solidFill>
                <a:ea typeface="+mn-lt"/>
                <a:cs typeface="+mn-lt"/>
              </a:rPr>
              <a:t>Filtered launches by launch site</a:t>
            </a:r>
            <a:endParaRPr lang="en-US" sz="2200">
              <a:solidFill>
                <a:schemeClr val="accent3">
                  <a:lumMod val="25000"/>
                </a:schemeClr>
              </a:solidFill>
              <a:ea typeface="Calibri"/>
              <a:cs typeface="Calibri"/>
            </a:endParaRPr>
          </a:p>
          <a:p>
            <a:r>
              <a:rPr lang="en-US" sz="2200" dirty="0">
                <a:solidFill>
                  <a:schemeClr val="accent3">
                    <a:lumMod val="25000"/>
                  </a:schemeClr>
                </a:solidFill>
                <a:ea typeface="+mn-lt"/>
                <a:cs typeface="+mn-lt"/>
              </a:rPr>
              <a:t>Calculated total payload mass</a:t>
            </a:r>
            <a:endParaRPr lang="en-US" sz="2200">
              <a:solidFill>
                <a:schemeClr val="accent3">
                  <a:lumMod val="25000"/>
                </a:schemeClr>
              </a:solidFill>
              <a:ea typeface="Calibri"/>
              <a:cs typeface="Calibri"/>
            </a:endParaRPr>
          </a:p>
          <a:p>
            <a:r>
              <a:rPr lang="en-US" sz="2200" dirty="0">
                <a:solidFill>
                  <a:schemeClr val="accent3">
                    <a:lumMod val="25000"/>
                  </a:schemeClr>
                </a:solidFill>
                <a:ea typeface="+mn-lt"/>
                <a:cs typeface="+mn-lt"/>
              </a:rPr>
              <a:t>Computed the average payload mass</a:t>
            </a:r>
            <a:endParaRPr lang="en-US" sz="2200">
              <a:solidFill>
                <a:schemeClr val="accent3">
                  <a:lumMod val="25000"/>
                </a:schemeClr>
              </a:solidFill>
              <a:ea typeface="Calibri"/>
              <a:cs typeface="Calibri"/>
            </a:endParaRPr>
          </a:p>
          <a:p>
            <a:r>
              <a:rPr lang="en-US" sz="2200" dirty="0">
                <a:solidFill>
                  <a:schemeClr val="accent3">
                    <a:lumMod val="25000"/>
                  </a:schemeClr>
                </a:solidFill>
                <a:ea typeface="+mn-lt"/>
                <a:cs typeface="+mn-lt"/>
              </a:rPr>
              <a:t>Retrieved all distinct landing outcomes</a:t>
            </a:r>
            <a:endParaRPr lang="en-US" sz="2200">
              <a:solidFill>
                <a:schemeClr val="accent3">
                  <a:lumMod val="25000"/>
                </a:schemeClr>
              </a:solidFill>
              <a:ea typeface="Calibri"/>
              <a:cs typeface="Calibri"/>
            </a:endParaRPr>
          </a:p>
          <a:p>
            <a:r>
              <a:rPr lang="en-US" sz="2200" dirty="0">
                <a:solidFill>
                  <a:schemeClr val="accent3">
                    <a:lumMod val="25000"/>
                  </a:schemeClr>
                </a:solidFill>
                <a:ea typeface="+mn-lt"/>
                <a:cs typeface="+mn-lt"/>
              </a:rPr>
              <a:t>Found the earliest date</a:t>
            </a:r>
            <a:endParaRPr lang="en-US" sz="2200">
              <a:solidFill>
                <a:schemeClr val="accent3">
                  <a:lumMod val="25000"/>
                </a:schemeClr>
              </a:solidFill>
              <a:ea typeface="Calibri"/>
              <a:cs typeface="Calibri"/>
            </a:endParaRPr>
          </a:p>
          <a:p>
            <a:endParaRPr lang="en-US" sz="2200" dirty="0">
              <a:solidFill>
                <a:schemeClr val="accent3">
                  <a:lumMod val="25000"/>
                </a:schemeClr>
              </a:solidFill>
              <a:ea typeface="Calibri"/>
              <a:cs typeface="Calibri"/>
            </a:endParaRPr>
          </a:p>
          <a:p>
            <a:endParaRPr lang="en-US">
              <a:ea typeface="Calibri"/>
              <a:cs typeface="Calibri"/>
            </a:endParaRPr>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CA289B5A-2DDE-1568-32AC-4733E6612635}"/>
              </a:ext>
            </a:extLst>
          </p:cNvPr>
          <p:cNvSpPr txBox="1"/>
          <p:nvPr/>
        </p:nvSpPr>
        <p:spPr>
          <a:xfrm>
            <a:off x="6455669" y="1782097"/>
            <a:ext cx="4829813" cy="2921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200" dirty="0">
                <a:solidFill>
                  <a:schemeClr val="accent3">
                    <a:lumMod val="25000"/>
                  </a:schemeClr>
                </a:solidFill>
                <a:ea typeface="Calibri"/>
                <a:cs typeface="Calibri"/>
              </a:rPr>
              <a:t>Identified booster versions</a:t>
            </a:r>
            <a:endParaRPr lang="en-US" sz="2200" dirty="0">
              <a:ea typeface="Calibri"/>
              <a:cs typeface="Calibri"/>
            </a:endParaRPr>
          </a:p>
          <a:p>
            <a:pPr marL="285750" indent="-285750">
              <a:lnSpc>
                <a:spcPct val="90000"/>
              </a:lnSpc>
              <a:spcBef>
                <a:spcPts val="1000"/>
              </a:spcBef>
              <a:buFont typeface="Arial"/>
              <a:buChar char="•"/>
            </a:pPr>
            <a:r>
              <a:rPr lang="en-US" sz="2200" dirty="0">
                <a:solidFill>
                  <a:schemeClr val="accent3">
                    <a:lumMod val="25000"/>
                  </a:schemeClr>
                </a:solidFill>
                <a:ea typeface="Calibri"/>
                <a:cs typeface="Calibri"/>
              </a:rPr>
              <a:t>Counted missions by mission outcome </a:t>
            </a:r>
          </a:p>
          <a:p>
            <a:pPr marL="285750" indent="-285750">
              <a:lnSpc>
                <a:spcPct val="90000"/>
              </a:lnSpc>
              <a:spcBef>
                <a:spcPts val="1000"/>
              </a:spcBef>
              <a:buFont typeface="Arial"/>
              <a:buChar char="•"/>
            </a:pPr>
            <a:r>
              <a:rPr lang="en-US" sz="2200" dirty="0">
                <a:solidFill>
                  <a:schemeClr val="accent3">
                    <a:lumMod val="25000"/>
                  </a:schemeClr>
                </a:solidFill>
                <a:ea typeface="Calibri"/>
                <a:cs typeface="Calibri"/>
              </a:rPr>
              <a:t>Listed distinct mission outcomes</a:t>
            </a:r>
          </a:p>
          <a:p>
            <a:pPr marL="285750" indent="-285750">
              <a:lnSpc>
                <a:spcPct val="90000"/>
              </a:lnSpc>
              <a:spcBef>
                <a:spcPts val="1000"/>
              </a:spcBef>
              <a:buFont typeface="Arial"/>
              <a:buChar char="•"/>
            </a:pPr>
            <a:r>
              <a:rPr lang="en-US" sz="2200" dirty="0">
                <a:solidFill>
                  <a:schemeClr val="accent3">
                    <a:lumMod val="25000"/>
                  </a:schemeClr>
                </a:solidFill>
                <a:ea typeface="Calibri"/>
                <a:cs typeface="Calibri"/>
              </a:rPr>
              <a:t>Selected booster version(s) </a:t>
            </a:r>
          </a:p>
          <a:p>
            <a:pPr marL="285750" indent="-285750">
              <a:lnSpc>
                <a:spcPct val="90000"/>
              </a:lnSpc>
              <a:spcBef>
                <a:spcPts val="1000"/>
              </a:spcBef>
              <a:buFont typeface="Arial"/>
              <a:buChar char="•"/>
            </a:pPr>
            <a:r>
              <a:rPr lang="en-US" sz="2200" dirty="0">
                <a:solidFill>
                  <a:schemeClr val="accent3">
                    <a:lumMod val="25000"/>
                  </a:schemeClr>
                </a:solidFill>
                <a:ea typeface="Calibri"/>
                <a:cs typeface="Calibri"/>
              </a:rPr>
              <a:t>Extracted 2015 launches</a:t>
            </a:r>
            <a:endParaRPr lang="en-US" dirty="0">
              <a:solidFill>
                <a:schemeClr val="accent3">
                  <a:lumMod val="25000"/>
                </a:schemeClr>
              </a:solidFill>
            </a:endParaRPr>
          </a:p>
          <a:p>
            <a:pPr marL="285750" indent="-285750">
              <a:lnSpc>
                <a:spcPct val="90000"/>
              </a:lnSpc>
              <a:spcBef>
                <a:spcPts val="1000"/>
              </a:spcBef>
              <a:buFont typeface="Arial"/>
              <a:buChar char="•"/>
            </a:pPr>
            <a:r>
              <a:rPr lang="en-US" sz="2200" dirty="0">
                <a:solidFill>
                  <a:srgbClr val="292929"/>
                </a:solidFill>
                <a:latin typeface="Abadi"/>
                <a:ea typeface="Calibri"/>
                <a:cs typeface="Calibri"/>
                <a:hlinkClick r:id="rId3">
                  <a:extLst>
                    <a:ext uri="{A12FA001-AC4F-418D-AE19-62706E023703}">
                      <ahyp:hlinkClr xmlns:ahyp="http://schemas.microsoft.com/office/drawing/2018/hyperlinkcolor" val="tx"/>
                    </a:ext>
                  </a:extLst>
                </a:hlinkClick>
              </a:rPr>
              <a:t>Link</a:t>
            </a:r>
            <a:endParaRPr lang="en-US" sz="2800" dirty="0">
              <a:ea typeface="Calibri"/>
              <a:cs typeface="Calibri"/>
            </a:endParaRPr>
          </a:p>
          <a:p>
            <a:pPr algn="ctr"/>
            <a:endParaRPr lang="en-US"/>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dirty="0">
                <a:solidFill>
                  <a:schemeClr val="accent3">
                    <a:lumMod val="25000"/>
                  </a:schemeClr>
                </a:solidFill>
                <a:ea typeface="+mn-lt"/>
                <a:cs typeface="+mn-lt"/>
              </a:rPr>
              <a:t>Bar Charts: Compared landing success rates across launch sites and booster versions to identify which categories showed the highest performance</a:t>
            </a:r>
            <a:endParaRPr lang="en-US" sz="2200" dirty="0">
              <a:solidFill>
                <a:schemeClr val="accent3">
                  <a:lumMod val="25000"/>
                </a:schemeClr>
              </a:solidFill>
              <a:latin typeface="Abadi"/>
            </a:endParaRPr>
          </a:p>
          <a:p>
            <a:r>
              <a:rPr lang="en-US" sz="2200" dirty="0">
                <a:solidFill>
                  <a:schemeClr val="accent3">
                    <a:lumMod val="25000"/>
                  </a:schemeClr>
                </a:solidFill>
                <a:ea typeface="+mn-lt"/>
                <a:cs typeface="+mn-lt"/>
              </a:rPr>
              <a:t>Scatter Plots: Explored the relationship between payload mass and landing outcome, helping detect trends or thresholds</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Histograms: Examined distributions of payload mass and flight numbers to understand data spread and detect outliers</a:t>
            </a:r>
            <a:endParaRPr lang="en-US" dirty="0">
              <a:solidFill>
                <a:schemeClr val="accent3">
                  <a:lumMod val="25000"/>
                </a:schemeClr>
              </a:solidFill>
            </a:endParaRPr>
          </a:p>
          <a:p>
            <a:r>
              <a:rPr lang="en-US" sz="2200" dirty="0">
                <a:solidFill>
                  <a:schemeClr val="accent3">
                    <a:lumMod val="25000"/>
                  </a:schemeClr>
                </a:solidFill>
                <a:ea typeface="+mn-lt"/>
                <a:cs typeface="+mn-lt"/>
              </a:rPr>
              <a:t>Box Plots: Compared payload distributions across orbits and launch sites to evaluate variability and differences among groups</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ea typeface="+mn-lt"/>
                <a:cs typeface="+mn-lt"/>
              </a:rPr>
              <a:t>Line Charts / Time Series: Visualized landing success over time to observe improvements in reliability across years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5356" y="1875054"/>
            <a:ext cx="5293272" cy="4351338"/>
          </a:xfrm>
          <a:prstGeom prst="rect">
            <a:avLst/>
          </a:prstGeom>
        </p:spPr>
        <p:txBody>
          <a:bodyPr lIns="91440" tIns="45720" rIns="91440" bIns="45720" anchor="t">
            <a:normAutofit/>
          </a:bodyPr>
          <a:lstStyle/>
          <a:p>
            <a:pPr marL="0" indent="0">
              <a:buNone/>
            </a:pPr>
            <a:r>
              <a:rPr lang="en-US" b="1" dirty="0"/>
              <a:t>Map Objects Created</a:t>
            </a:r>
            <a:endParaRPr lang="en-US" dirty="0">
              <a:ea typeface="Calibri" panose="020F0502020204030204"/>
              <a:cs typeface="Calibri" panose="020F0502020204030204"/>
            </a:endParaRPr>
          </a:p>
          <a:p>
            <a:r>
              <a:rPr lang="en-US" sz="2200" dirty="0">
                <a:solidFill>
                  <a:schemeClr val="accent3">
                    <a:lumMod val="25000"/>
                  </a:schemeClr>
                </a:solidFill>
                <a:ea typeface="+mn-lt"/>
                <a:cs typeface="+mn-lt"/>
              </a:rPr>
              <a:t>Base </a:t>
            </a:r>
            <a:r>
              <a:rPr lang="en-US" sz="2200" b="1" dirty="0">
                <a:solidFill>
                  <a:schemeClr val="accent3">
                    <a:lumMod val="25000"/>
                  </a:schemeClr>
                </a:solidFill>
                <a:ea typeface="+mn-lt"/>
                <a:cs typeface="+mn-lt"/>
              </a:rPr>
              <a:t>Folium map</a:t>
            </a:r>
            <a:r>
              <a:rPr lang="en-US" sz="2200" dirty="0">
                <a:solidFill>
                  <a:schemeClr val="accent3">
                    <a:lumMod val="25000"/>
                  </a:schemeClr>
                </a:solidFill>
                <a:ea typeface="+mn-lt"/>
                <a:cs typeface="+mn-lt"/>
              </a:rPr>
              <a:t> centered on NASA JSC</a:t>
            </a:r>
            <a:endParaRPr lang="en-US" dirty="0">
              <a:solidFill>
                <a:schemeClr val="accent3">
                  <a:lumMod val="25000"/>
                </a:schemeClr>
              </a:solidFill>
            </a:endParaRPr>
          </a:p>
          <a:p>
            <a:r>
              <a:rPr lang="en-US" sz="2200" b="1" dirty="0">
                <a:solidFill>
                  <a:schemeClr val="accent3">
                    <a:lumMod val="25000"/>
                  </a:schemeClr>
                </a:solidFill>
                <a:ea typeface="+mn-lt"/>
                <a:cs typeface="+mn-lt"/>
              </a:rPr>
              <a:t>Circle markers</a:t>
            </a:r>
            <a:r>
              <a:rPr lang="en-US" sz="2200" dirty="0">
                <a:solidFill>
                  <a:schemeClr val="accent3">
                    <a:lumMod val="25000"/>
                  </a:schemeClr>
                </a:solidFill>
                <a:ea typeface="+mn-lt"/>
                <a:cs typeface="+mn-lt"/>
              </a:rPr>
              <a:t> for each launch site</a:t>
            </a:r>
            <a:endParaRPr lang="en-US" dirty="0">
              <a:solidFill>
                <a:schemeClr val="accent3">
                  <a:lumMod val="25000"/>
                </a:schemeClr>
              </a:solidFill>
            </a:endParaRPr>
          </a:p>
          <a:p>
            <a:r>
              <a:rPr lang="en-US" sz="2200" b="1" dirty="0">
                <a:solidFill>
                  <a:schemeClr val="accent3">
                    <a:lumMod val="25000"/>
                  </a:schemeClr>
                </a:solidFill>
                <a:ea typeface="+mn-lt"/>
                <a:cs typeface="+mn-lt"/>
              </a:rPr>
              <a:t>Text labels</a:t>
            </a:r>
            <a:r>
              <a:rPr lang="en-US" sz="2200" dirty="0">
                <a:solidFill>
                  <a:schemeClr val="accent3">
                    <a:lumMod val="25000"/>
                  </a:schemeClr>
                </a:solidFill>
                <a:ea typeface="+mn-lt"/>
                <a:cs typeface="+mn-lt"/>
              </a:rPr>
              <a:t> using </a:t>
            </a:r>
            <a:r>
              <a:rPr lang="en-US" sz="2200" dirty="0" err="1">
                <a:solidFill>
                  <a:schemeClr val="accent3">
                    <a:lumMod val="25000"/>
                  </a:schemeClr>
                </a:solidFill>
                <a:ea typeface="+mn-lt"/>
                <a:cs typeface="+mn-lt"/>
              </a:rPr>
              <a:t>DivIcon</a:t>
            </a:r>
            <a:endParaRPr lang="en-US" dirty="0" err="1">
              <a:solidFill>
                <a:schemeClr val="accent3">
                  <a:lumMod val="25000"/>
                </a:schemeClr>
              </a:solidFill>
            </a:endParaRPr>
          </a:p>
          <a:p>
            <a:r>
              <a:rPr lang="en-US" sz="2200" b="1" dirty="0">
                <a:solidFill>
                  <a:schemeClr val="accent3">
                    <a:lumMod val="25000"/>
                  </a:schemeClr>
                </a:solidFill>
                <a:ea typeface="+mn-lt"/>
                <a:cs typeface="+mn-lt"/>
              </a:rPr>
              <a:t>Success/failure markers</a:t>
            </a:r>
            <a:r>
              <a:rPr lang="en-US" sz="2200" dirty="0">
                <a:solidFill>
                  <a:schemeClr val="accent3">
                    <a:lumMod val="25000"/>
                  </a:schemeClr>
                </a:solidFill>
                <a:ea typeface="+mn-lt"/>
                <a:cs typeface="+mn-lt"/>
              </a:rPr>
              <a:t> (green/red)</a:t>
            </a:r>
            <a:endParaRPr lang="en-US" dirty="0">
              <a:solidFill>
                <a:schemeClr val="accent3">
                  <a:lumMod val="25000"/>
                </a:schemeClr>
              </a:solidFill>
            </a:endParaRPr>
          </a:p>
          <a:p>
            <a:r>
              <a:rPr lang="en-US" sz="2200" b="1" dirty="0" err="1">
                <a:solidFill>
                  <a:schemeClr val="accent3">
                    <a:lumMod val="25000"/>
                  </a:schemeClr>
                </a:solidFill>
                <a:ea typeface="+mn-lt"/>
                <a:cs typeface="+mn-lt"/>
              </a:rPr>
              <a:t>MarkerCluster</a:t>
            </a:r>
            <a:r>
              <a:rPr lang="en-US" sz="2200" dirty="0">
                <a:solidFill>
                  <a:schemeClr val="accent3">
                    <a:lumMod val="25000"/>
                  </a:schemeClr>
                </a:solidFill>
                <a:ea typeface="+mn-lt"/>
                <a:cs typeface="+mn-lt"/>
              </a:rPr>
              <a:t> to group overlapping points</a:t>
            </a:r>
            <a:endParaRPr lang="en-US" dirty="0">
              <a:solidFill>
                <a:schemeClr val="accent3">
                  <a:lumMod val="25000"/>
                </a:schemeClr>
              </a:solidFill>
            </a:endParaRPr>
          </a:p>
          <a:p>
            <a:r>
              <a:rPr lang="en-US" sz="2200" dirty="0">
                <a:solidFill>
                  <a:schemeClr val="accent3">
                    <a:lumMod val="25000"/>
                  </a:schemeClr>
                </a:solidFill>
                <a:ea typeface="Calibri"/>
                <a:cs typeface="Calibri"/>
                <a:hlinkClick r:id="rId3"/>
              </a:rPr>
              <a:t>Link</a:t>
            </a:r>
            <a:endParaRPr lang="en-US" sz="2200" dirty="0">
              <a:solidFill>
                <a:schemeClr val="accent3">
                  <a:lumMod val="25000"/>
                </a:schemeClr>
              </a:solidFill>
              <a:ea typeface="Calibri"/>
              <a:cs typeface="Calibri"/>
            </a:endParaRPr>
          </a:p>
          <a:p>
            <a:endParaRPr lang="en-US" sz="2200" dirty="0">
              <a:solidFill>
                <a:schemeClr val="accent3">
                  <a:lumMod val="25000"/>
                </a:schemeClr>
              </a:solidFill>
              <a:ea typeface="Calibri"/>
              <a:cs typeface="Calibri"/>
            </a:endParaRPr>
          </a:p>
          <a:p>
            <a:pPr>
              <a:lnSpc>
                <a:spcPct val="100000"/>
              </a:lnSpc>
              <a:spcBef>
                <a:spcPts val="1400"/>
              </a:spcBef>
            </a:pPr>
            <a:endParaRPr lang="en-US" sz="2200">
              <a:solidFill>
                <a:srgbClr val="292929"/>
              </a:solidFill>
              <a:latin typeface="Abadi"/>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2789DD63-E235-A044-1CA1-C6A00D8A4DE2}"/>
              </a:ext>
            </a:extLst>
          </p:cNvPr>
          <p:cNvSpPr txBox="1"/>
          <p:nvPr/>
        </p:nvSpPr>
        <p:spPr>
          <a:xfrm>
            <a:off x="6023739" y="1865586"/>
            <a:ext cx="5268313"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ea typeface="+mn-lt"/>
                <a:cs typeface="+mn-lt"/>
              </a:rPr>
              <a:t>Porpuse</a:t>
            </a:r>
            <a:endParaRPr lang="en-US" sz="2800" b="1">
              <a:ea typeface="+mn-lt"/>
              <a:cs typeface="+mn-lt"/>
            </a:endParaRPr>
          </a:p>
          <a:p>
            <a:pPr marL="285750" indent="-285750">
              <a:buFont typeface="Arial"/>
              <a:buChar char="•"/>
            </a:pPr>
            <a:endParaRPr lang="en-US">
              <a:ea typeface="+mn-lt"/>
              <a:cs typeface="+mn-lt"/>
            </a:endParaRPr>
          </a:p>
          <a:p>
            <a:pPr marL="285750" indent="-285750">
              <a:buFont typeface="Arial"/>
              <a:buChar char="•"/>
            </a:pPr>
            <a:r>
              <a:rPr lang="en-US" sz="2200">
                <a:ea typeface="+mn-lt"/>
                <a:cs typeface="+mn-lt"/>
              </a:rPr>
              <a:t>Highlight and label launch sites</a:t>
            </a:r>
          </a:p>
          <a:p>
            <a:pPr marL="285750" indent="-285750">
              <a:buFont typeface="Arial"/>
              <a:buChar char="•"/>
            </a:pPr>
            <a:r>
              <a:rPr lang="en-US" sz="2200">
                <a:ea typeface="+mn-lt"/>
                <a:cs typeface="+mn-lt"/>
              </a:rPr>
              <a:t>Visualize landing outcomes clearly</a:t>
            </a:r>
            <a:endParaRPr lang="en-US" sz="2200">
              <a:ea typeface="Calibri" panose="020F0502020204030204"/>
              <a:cs typeface="Calibri" panose="020F0502020204030204"/>
            </a:endParaRPr>
          </a:p>
          <a:p>
            <a:pPr marL="285750" indent="-285750">
              <a:buFont typeface="Arial"/>
              <a:buChar char="•"/>
            </a:pPr>
            <a:r>
              <a:rPr lang="en-US" sz="2200">
                <a:ea typeface="+mn-lt"/>
                <a:cs typeface="+mn-lt"/>
              </a:rPr>
              <a:t>Reduce clutter with clustering</a:t>
            </a:r>
            <a:endParaRPr lang="en-US" sz="2200">
              <a:ea typeface="Calibri" panose="020F0502020204030204"/>
              <a:cs typeface="Calibri" panose="020F0502020204030204"/>
            </a:endParaRPr>
          </a:p>
          <a:p>
            <a:pPr marL="285750" indent="-285750">
              <a:buFont typeface="Arial"/>
              <a:buChar char="•"/>
            </a:pPr>
            <a:r>
              <a:rPr lang="en-US" sz="2200">
                <a:ea typeface="+mn-lt"/>
                <a:cs typeface="+mn-lt"/>
              </a:rPr>
              <a:t>Analyze geographic factors (distance)</a:t>
            </a:r>
          </a:p>
          <a:p>
            <a:pPr algn="ct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b="1" dirty="0"/>
              <a:t>Plots and Interactions Added</a:t>
            </a:r>
            <a:endParaRPr lang="en-US" dirty="0">
              <a:ea typeface="Calibri" panose="020F0502020204030204"/>
              <a:cs typeface="Calibri" panose="020F0502020204030204"/>
            </a:endParaRPr>
          </a:p>
          <a:p>
            <a:r>
              <a:rPr lang="en-US" sz="2200" b="1" dirty="0">
                <a:solidFill>
                  <a:schemeClr val="accent3">
                    <a:lumMod val="25000"/>
                  </a:schemeClr>
                </a:solidFill>
                <a:ea typeface="+mn-lt"/>
                <a:cs typeface="+mn-lt"/>
              </a:rPr>
              <a:t>Pie Chart (All Sites):</a:t>
            </a:r>
            <a:r>
              <a:rPr lang="en-US" sz="2200" dirty="0">
                <a:solidFill>
                  <a:schemeClr val="accent3">
                    <a:lumMod val="25000"/>
                  </a:schemeClr>
                </a:solidFill>
                <a:ea typeface="+mn-lt"/>
                <a:cs typeface="+mn-lt"/>
              </a:rPr>
              <a:t> Shows total number of successful launches across all SpaceX launch sites</a:t>
            </a:r>
            <a:endParaRPr lang="en-US" dirty="0">
              <a:solidFill>
                <a:schemeClr val="accent3">
                  <a:lumMod val="25000"/>
                </a:schemeClr>
              </a:solidFill>
            </a:endParaRPr>
          </a:p>
          <a:p>
            <a:r>
              <a:rPr lang="en-US" sz="2200" b="1" dirty="0">
                <a:solidFill>
                  <a:schemeClr val="accent3">
                    <a:lumMod val="25000"/>
                  </a:schemeClr>
                </a:solidFill>
                <a:ea typeface="+mn-lt"/>
                <a:cs typeface="+mn-lt"/>
              </a:rPr>
              <a:t>Pie Chart (Selected Site):</a:t>
            </a:r>
            <a:r>
              <a:rPr lang="en-US" sz="2200" dirty="0">
                <a:solidFill>
                  <a:schemeClr val="accent3">
                    <a:lumMod val="25000"/>
                  </a:schemeClr>
                </a:solidFill>
                <a:ea typeface="+mn-lt"/>
                <a:cs typeface="+mn-lt"/>
              </a:rPr>
              <a:t> Displays success vs. failure outcomes for a specific launch site chosen from the dropdown</a:t>
            </a:r>
            <a:endParaRPr lang="en-US" dirty="0">
              <a:solidFill>
                <a:schemeClr val="accent3">
                  <a:lumMod val="25000"/>
                </a:schemeClr>
              </a:solidFill>
            </a:endParaRPr>
          </a:p>
          <a:p>
            <a:r>
              <a:rPr lang="en-US" sz="2200" b="1" dirty="0">
                <a:solidFill>
                  <a:schemeClr val="accent3">
                    <a:lumMod val="25000"/>
                  </a:schemeClr>
                </a:solidFill>
                <a:ea typeface="+mn-lt"/>
                <a:cs typeface="+mn-lt"/>
              </a:rPr>
              <a:t>Scatter Plot:</a:t>
            </a:r>
            <a:r>
              <a:rPr lang="en-US" sz="2200" dirty="0">
                <a:solidFill>
                  <a:schemeClr val="accent3">
                    <a:lumMod val="25000"/>
                  </a:schemeClr>
                </a:solidFill>
                <a:ea typeface="+mn-lt"/>
                <a:cs typeface="+mn-lt"/>
              </a:rPr>
              <a:t> Plots payload mass vs. launch success, colored by booster version category</a:t>
            </a:r>
            <a:endParaRPr lang="en-US" dirty="0">
              <a:solidFill>
                <a:schemeClr val="accent3">
                  <a:lumMod val="25000"/>
                </a:schemeClr>
              </a:solidFill>
            </a:endParaRPr>
          </a:p>
          <a:p>
            <a:r>
              <a:rPr lang="en-US" sz="2200" b="1" dirty="0">
                <a:solidFill>
                  <a:schemeClr val="accent3">
                    <a:lumMod val="25000"/>
                  </a:schemeClr>
                </a:solidFill>
                <a:ea typeface="+mn-lt"/>
                <a:cs typeface="+mn-lt"/>
              </a:rPr>
              <a:t>Dropdown Menu:</a:t>
            </a:r>
            <a:r>
              <a:rPr lang="en-US" sz="2200" dirty="0">
                <a:solidFill>
                  <a:schemeClr val="accent3">
                    <a:lumMod val="25000"/>
                  </a:schemeClr>
                </a:solidFill>
                <a:ea typeface="+mn-lt"/>
                <a:cs typeface="+mn-lt"/>
              </a:rPr>
              <a:t> Allows users to select a specific launch site or view all sites</a:t>
            </a:r>
            <a:endParaRPr lang="en-US" dirty="0">
              <a:solidFill>
                <a:schemeClr val="accent3">
                  <a:lumMod val="25000"/>
                </a:schemeClr>
              </a:solidFill>
            </a:endParaRPr>
          </a:p>
          <a:p>
            <a:r>
              <a:rPr lang="en-US" sz="2200" b="1" dirty="0">
                <a:solidFill>
                  <a:schemeClr val="accent3">
                    <a:lumMod val="25000"/>
                  </a:schemeClr>
                </a:solidFill>
                <a:ea typeface="+mn-lt"/>
                <a:cs typeface="+mn-lt"/>
              </a:rPr>
              <a:t>Range Slider:</a:t>
            </a:r>
            <a:r>
              <a:rPr lang="en-US" sz="2200" dirty="0">
                <a:solidFill>
                  <a:schemeClr val="accent3">
                    <a:lumMod val="25000"/>
                  </a:schemeClr>
                </a:solidFill>
                <a:ea typeface="+mn-lt"/>
                <a:cs typeface="+mn-lt"/>
              </a:rPr>
              <a:t> Lets users filter launches by payload mass range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I built the classification model by first cleaning and standardizing the dataset, then splitting it into training and testing subsets. Using </a:t>
            </a:r>
            <a:r>
              <a:rPr lang="en-US" sz="2200" dirty="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 I trained four algorithms—Logistic Regression, SVM, Decision Tree, and KNN—while tuning their hyperparameters through cross-validation to identify the best settings. After evaluating each model on validation and test sets, I compared their accuracies and confusion matrices. The Decision Tree achieved the highest validation score, but Logistic Regression, SVM, and KNN performed more consistently on the test set, making them the most reliable models overall</a:t>
            </a:r>
            <a:endParaRPr lang="en-US"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8281" y="1807337"/>
            <a:ext cx="7101569" cy="4472594"/>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a:solidFill>
                  <a:schemeClr val="accent3">
                    <a:lumMod val="25000"/>
                  </a:schemeClr>
                </a:solidFill>
                <a:latin typeface="IBM Plex Mono Text"/>
              </a:rPr>
              <a:t>EDA Results</a:t>
            </a:r>
            <a:endParaRPr lang="en-US" b="1">
              <a:solidFill>
                <a:schemeClr val="accent3">
                  <a:lumMod val="25000"/>
                </a:schemeClr>
              </a:solidFill>
            </a:endParaRPr>
          </a:p>
          <a:p>
            <a:r>
              <a:rPr lang="en-US" sz="2200">
                <a:solidFill>
                  <a:schemeClr val="accent3">
                    <a:lumMod val="25000"/>
                  </a:schemeClr>
                </a:solidFill>
                <a:latin typeface="IBM Plex Mono Text"/>
              </a:rPr>
              <a:t>Success rates vary by launch site and booster version</a:t>
            </a:r>
            <a:endParaRPr lang="en-US">
              <a:solidFill>
                <a:schemeClr val="accent3">
                  <a:lumMod val="25000"/>
                </a:schemeClr>
              </a:solidFill>
            </a:endParaRPr>
          </a:p>
          <a:p>
            <a:r>
              <a:rPr lang="en-US" sz="2200">
                <a:solidFill>
                  <a:schemeClr val="accent3">
                    <a:lumMod val="25000"/>
                  </a:schemeClr>
                </a:solidFill>
                <a:latin typeface="IBM Plex Mono Text"/>
              </a:rPr>
              <a:t>Payload has a moderate relationship with landing success</a:t>
            </a:r>
            <a:endParaRPr lang="en-US">
              <a:solidFill>
                <a:schemeClr val="accent3">
                  <a:lumMod val="25000"/>
                </a:schemeClr>
              </a:solidFill>
            </a:endParaRPr>
          </a:p>
          <a:p>
            <a:r>
              <a:rPr lang="en-US" sz="2200">
                <a:solidFill>
                  <a:schemeClr val="accent3">
                    <a:lumMod val="25000"/>
                  </a:schemeClr>
                </a:solidFill>
                <a:latin typeface="IBM Plex Mono Text"/>
              </a:rPr>
              <a:t>Newer boosters show higher reliability</a:t>
            </a:r>
            <a:endParaRPr lang="en-US">
              <a:solidFill>
                <a:schemeClr val="accent3">
                  <a:lumMod val="25000"/>
                </a:schemeClr>
              </a:solidFill>
            </a:endParaRPr>
          </a:p>
          <a:p>
            <a:endParaRPr lang="en-US" sz="2200">
              <a:solidFill>
                <a:schemeClr val="accent3">
                  <a:lumMod val="25000"/>
                </a:schemeClr>
              </a:solidFill>
              <a:latin typeface="IBM Plex Mono Text"/>
            </a:endParaRPr>
          </a:p>
          <a:p>
            <a:pPr marL="0" indent="0">
              <a:buNone/>
            </a:pPr>
            <a:r>
              <a:rPr lang="en-US" sz="2200" b="1">
                <a:solidFill>
                  <a:schemeClr val="accent3">
                    <a:lumMod val="25000"/>
                  </a:schemeClr>
                </a:solidFill>
                <a:latin typeface="IBM Plex Mono Text"/>
              </a:rPr>
              <a:t>Interactive Dashboard</a:t>
            </a:r>
            <a:endParaRPr lang="en-US" b="1">
              <a:solidFill>
                <a:schemeClr val="accent3">
                  <a:lumMod val="25000"/>
                </a:schemeClr>
              </a:solidFill>
            </a:endParaRPr>
          </a:p>
          <a:p>
            <a:r>
              <a:rPr lang="en-US" sz="2200">
                <a:solidFill>
                  <a:schemeClr val="accent3">
                    <a:lumMod val="25000"/>
                  </a:schemeClr>
                </a:solidFill>
                <a:latin typeface="IBM Plex Mono Text"/>
              </a:rPr>
              <a:t>Dropdown selects site; slider filters payload</a:t>
            </a:r>
            <a:endParaRPr lang="en-US">
              <a:solidFill>
                <a:schemeClr val="accent3">
                  <a:lumMod val="25000"/>
                </a:schemeClr>
              </a:solidFill>
            </a:endParaRPr>
          </a:p>
          <a:p>
            <a:r>
              <a:rPr lang="en-US" sz="2200">
                <a:solidFill>
                  <a:schemeClr val="accent3">
                    <a:lumMod val="25000"/>
                  </a:schemeClr>
                </a:solidFill>
                <a:latin typeface="IBM Plex Mono Text"/>
              </a:rPr>
              <a:t>Pie charts show site performance; scatter shows payload vs. success</a:t>
            </a:r>
            <a:endParaRPr lang="en-US">
              <a:solidFill>
                <a:schemeClr val="accent3">
                  <a:lumMod val="25000"/>
                </a:schemeClr>
              </a:solidFill>
            </a:endParaRPr>
          </a:p>
          <a:p>
            <a:r>
              <a:rPr lang="en-US" sz="2200">
                <a:solidFill>
                  <a:schemeClr val="accent3">
                    <a:lumMod val="25000"/>
                  </a:schemeClr>
                </a:solidFill>
                <a:latin typeface="IBM Plex Mono Text"/>
              </a:rPr>
              <a:t>All graphs update dynamically for exploration</a:t>
            </a:r>
            <a:endParaRPr lang="en-US">
              <a:solidFill>
                <a:schemeClr val="accent3">
                  <a:lumMod val="25000"/>
                </a:schemeClr>
              </a:solidFill>
            </a:endParaRPr>
          </a:p>
          <a:p>
            <a:endParaRPr lang="en-US" sz="2200">
              <a:solidFill>
                <a:schemeClr val="accent3">
                  <a:lumMod val="25000"/>
                </a:schemeClr>
              </a:solidFill>
              <a:latin typeface="IBM Plex Mono Text"/>
            </a:endParaRPr>
          </a:p>
          <a:p>
            <a:pPr marL="0" indent="0">
              <a:buNone/>
            </a:pPr>
            <a:r>
              <a:rPr lang="en-US" sz="2200" b="1">
                <a:solidFill>
                  <a:schemeClr val="accent3">
                    <a:lumMod val="25000"/>
                  </a:schemeClr>
                </a:solidFill>
                <a:latin typeface="IBM Plex Mono Text"/>
              </a:rPr>
              <a:t>Predictive Analysis</a:t>
            </a:r>
            <a:endParaRPr lang="en-US" b="1">
              <a:solidFill>
                <a:schemeClr val="accent3">
                  <a:lumMod val="25000"/>
                </a:schemeClr>
              </a:solidFill>
            </a:endParaRPr>
          </a:p>
          <a:p>
            <a:r>
              <a:rPr lang="en-US" sz="2200">
                <a:solidFill>
                  <a:schemeClr val="accent3">
                    <a:lumMod val="25000"/>
                  </a:schemeClr>
                </a:solidFill>
                <a:latin typeface="IBM Plex Mono Text"/>
              </a:rPr>
              <a:t>Trained Logistic Regression, SVM, KNN, Decision Tree</a:t>
            </a:r>
            <a:endParaRPr lang="en-US">
              <a:solidFill>
                <a:schemeClr val="accent3">
                  <a:lumMod val="25000"/>
                </a:schemeClr>
              </a:solidFill>
            </a:endParaRPr>
          </a:p>
          <a:p>
            <a:r>
              <a:rPr lang="en-US" sz="2200">
                <a:solidFill>
                  <a:schemeClr val="accent3">
                    <a:lumMod val="25000"/>
                  </a:schemeClr>
                </a:solidFill>
                <a:latin typeface="IBM Plex Mono Text"/>
              </a:rPr>
              <a:t>Tuned with </a:t>
            </a:r>
            <a:r>
              <a:rPr lang="en-US" sz="2200" err="1">
                <a:solidFill>
                  <a:schemeClr val="accent3">
                    <a:lumMod val="25000"/>
                  </a:schemeClr>
                </a:solidFill>
                <a:latin typeface="IBM Plex Mono Text"/>
              </a:rPr>
              <a:t>GridSearchCV</a:t>
            </a:r>
            <a:r>
              <a:rPr lang="en-US" sz="2200">
                <a:solidFill>
                  <a:schemeClr val="accent3">
                    <a:lumMod val="25000"/>
                  </a:schemeClr>
                </a:solidFill>
                <a:latin typeface="IBM Plex Mono Text"/>
              </a:rPr>
              <a:t>; compared accuracy</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IBM Plex Mono Text"/>
              </a:rPr>
              <a:t>SVM and Logistic Regression were the most reliable models</a:t>
            </a:r>
            <a:endParaRPr lang="en-US">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992" y="2057400"/>
            <a:ext cx="10448649" cy="1716088"/>
          </a:xfrm>
          <a:prstGeom prst="rect">
            <a:avLst/>
          </a:prstGeom>
        </p:spPr>
        <p:txBody>
          <a:bodyPr lIns="91440" tIns="45720" rIns="91440" bIns="45720" anchor="t">
            <a:normAutofit fontScale="92500"/>
          </a:bodyPr>
          <a:lstStyle/>
          <a:p>
            <a:pPr>
              <a:lnSpc>
                <a:spcPct val="100000"/>
              </a:lnSpc>
              <a:spcBef>
                <a:spcPts val="1400"/>
              </a:spcBef>
            </a:pPr>
            <a:r>
              <a:rPr lang="en-CA" sz="2200">
                <a:solidFill>
                  <a:schemeClr val="accent3">
                    <a:lumMod val="25000"/>
                  </a:schemeClr>
                </a:solidFill>
                <a:ea typeface="+mn-lt"/>
                <a:cs typeface="+mn-lt"/>
              </a:rPr>
              <a:t>This scatter plot shows how launch success (orange dots) and failure (blue dots) are distributed across flight numbers for each SpaceX launch site. Each row represents a different launch site, and each point represents one launch. The graph reveals that most later flights tend to be successful, especially at CCAFS SLC 40 and KSC LC 39A, suggesting improved reliability over time. The VAFB SLC 4E site has fewer launches but shows a similar pattern of increasing success</a:t>
            </a:r>
            <a:endParaRPr lang="en-CA"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B39A9408-D820-3C2A-3828-0F8DFBF0DA5F}"/>
              </a:ext>
            </a:extLst>
          </p:cNvPr>
          <p:cNvPicPr>
            <a:picLocks noChangeAspect="1"/>
          </p:cNvPicPr>
          <p:nvPr/>
        </p:nvPicPr>
        <p:blipFill>
          <a:blip r:embed="rId3"/>
          <a:stretch>
            <a:fillRect/>
          </a:stretch>
        </p:blipFill>
        <p:spPr>
          <a:xfrm>
            <a:off x="788276" y="3771635"/>
            <a:ext cx="10497206" cy="20934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07771" cy="1886882"/>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ea typeface="+mn-lt"/>
                <a:cs typeface="+mn-lt"/>
              </a:rPr>
              <a:t>This plot shows launch outcomes across different payload masses and sites. Orange points (success) appear across the full payload range, while failures (blue) cluster in fewer areas. Overall, success remains high even at heavier payloads, suggesting payload mass is not a major limiting factor</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a:extLst>
              <a:ext uri="{FF2B5EF4-FFF2-40B4-BE49-F238E27FC236}">
                <a16:creationId xmlns:a16="http://schemas.microsoft.com/office/drawing/2014/main" id="{CD10F7FE-8402-EC7B-737F-8516CC889117}"/>
              </a:ext>
            </a:extLst>
          </p:cNvPr>
          <p:cNvPicPr>
            <a:picLocks noChangeAspect="1"/>
          </p:cNvPicPr>
          <p:nvPr/>
        </p:nvPicPr>
        <p:blipFill>
          <a:blip r:embed="rId3"/>
          <a:stretch>
            <a:fillRect/>
          </a:stretch>
        </p:blipFill>
        <p:spPr>
          <a:xfrm>
            <a:off x="761999" y="3962134"/>
            <a:ext cx="10523484" cy="206055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5507608" cy="3803027"/>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This bar chart shows the launch success rate for each orbit type. Most orbit categories such as ES-L1, GEO, HEO, and SSO have very high success rates, while GTO stands out with a lower success rate</a:t>
            </a:r>
            <a:endParaRPr lang="en-US">
              <a:solidFill>
                <a:schemeClr val="accent3">
                  <a:lumMod val="25000"/>
                </a:schemeClr>
              </a:solidFill>
              <a:ea typeface="+mn-lt"/>
              <a:cs typeface="+mn-lt"/>
            </a:endParaRPr>
          </a:p>
          <a:p>
            <a:pPr marL="0" indent="0">
              <a:buNone/>
            </a:pPr>
            <a:r>
              <a:rPr lang="en-US" sz="2200">
                <a:solidFill>
                  <a:schemeClr val="accent3">
                    <a:lumMod val="25000"/>
                  </a:schemeClr>
                </a:solidFill>
                <a:ea typeface="+mn-lt"/>
                <a:cs typeface="+mn-lt"/>
              </a:rPr>
              <a:t>Overall, success remains strong across most orbits with some variation depending on mission type</a:t>
            </a:r>
            <a:endParaRPr lang="en-US">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descr="A graph of blue bars&#10;&#10;AI-generated content may be incorrect.">
            <a:extLst>
              <a:ext uri="{FF2B5EF4-FFF2-40B4-BE49-F238E27FC236}">
                <a16:creationId xmlns:a16="http://schemas.microsoft.com/office/drawing/2014/main" id="{0A7C8682-6939-B414-F0FC-BEB32E02280E}"/>
              </a:ext>
            </a:extLst>
          </p:cNvPr>
          <p:cNvPicPr>
            <a:picLocks noChangeAspect="1"/>
          </p:cNvPicPr>
          <p:nvPr/>
        </p:nvPicPr>
        <p:blipFill>
          <a:blip r:embed="rId3"/>
          <a:stretch>
            <a:fillRect/>
          </a:stretch>
        </p:blipFill>
        <p:spPr>
          <a:xfrm>
            <a:off x="6685211" y="2081052"/>
            <a:ext cx="4600790" cy="37832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lnSpcReduction="10000"/>
          </a:bodyPr>
          <a:lstStyle/>
          <a:p>
            <a:pPr>
              <a:buNone/>
            </a:pPr>
            <a:r>
              <a:rPr lang="en-CA" sz="2200">
                <a:solidFill>
                  <a:schemeClr val="accent3">
                    <a:lumMod val="25000"/>
                  </a:schemeClr>
                </a:solidFill>
                <a:ea typeface="+mn-lt"/>
                <a:cs typeface="+mn-lt"/>
              </a:rPr>
              <a:t>This plot shows launch outcomes across different orbit types and flight numbers. Orange points represent successful landings and blue points represent failures</a:t>
            </a:r>
            <a:endParaRPr lang="en-CA">
              <a:solidFill>
                <a:schemeClr val="accent3">
                  <a:lumMod val="25000"/>
                </a:schemeClr>
              </a:solidFill>
              <a:ea typeface="+mn-lt"/>
              <a:cs typeface="+mn-lt"/>
            </a:endParaRPr>
          </a:p>
          <a:p>
            <a:pPr>
              <a:buNone/>
            </a:pPr>
            <a:r>
              <a:rPr lang="en-CA" sz="2200">
                <a:solidFill>
                  <a:schemeClr val="accent3">
                    <a:lumMod val="25000"/>
                  </a:schemeClr>
                </a:solidFill>
                <a:ea typeface="+mn-lt"/>
                <a:cs typeface="+mn-lt"/>
              </a:rPr>
              <a:t>Most orbits show a high concentration of successful launches, especially in later flights, which suggests performance improves over time</a:t>
            </a:r>
            <a:endParaRPr lang="en-CA">
              <a:solidFill>
                <a:schemeClr val="accent3">
                  <a:lumMod val="25000"/>
                </a:schemeClr>
              </a:solidFill>
              <a:ea typeface="Calibri"/>
              <a:cs typeface="Calibri"/>
            </a:endParaRPr>
          </a:p>
          <a:p>
            <a:pPr marL="0" indent="0">
              <a:lnSpc>
                <a:spcPct val="100000"/>
              </a:lnSpc>
              <a:spcBef>
                <a:spcPts val="1400"/>
              </a:spcBef>
              <a:buNone/>
            </a:pPr>
            <a:endParaRPr lang="en-CA"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93C09A7F-3725-8D6E-214E-A75CCDE19706}"/>
              </a:ext>
            </a:extLst>
          </p:cNvPr>
          <p:cNvPicPr>
            <a:picLocks noChangeAspect="1"/>
          </p:cNvPicPr>
          <p:nvPr/>
        </p:nvPicPr>
        <p:blipFill>
          <a:blip r:embed="rId3"/>
          <a:stretch>
            <a:fillRect/>
          </a:stretch>
        </p:blipFill>
        <p:spPr>
          <a:xfrm>
            <a:off x="5793550" y="1715979"/>
            <a:ext cx="5493247" cy="28766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fontScale="92500" lnSpcReduction="10000"/>
          </a:bodyPr>
          <a:lstStyle/>
          <a:p>
            <a:r>
              <a:rPr lang="en-US" sz="2200">
                <a:solidFill>
                  <a:schemeClr val="accent3">
                    <a:lumMod val="25000"/>
                  </a:schemeClr>
                </a:solidFill>
                <a:ea typeface="+mn-lt"/>
                <a:cs typeface="+mn-lt"/>
              </a:rPr>
              <a:t>Shows </a:t>
            </a:r>
            <a:r>
              <a:rPr lang="en-US" sz="2200" b="1">
                <a:solidFill>
                  <a:schemeClr val="accent3">
                    <a:lumMod val="25000"/>
                  </a:schemeClr>
                </a:solidFill>
                <a:ea typeface="+mn-lt"/>
                <a:cs typeface="+mn-lt"/>
              </a:rPr>
              <a:t>payload mass (x-axis)</a:t>
            </a:r>
            <a:r>
              <a:rPr lang="en-US" sz="2200">
                <a:solidFill>
                  <a:schemeClr val="accent3">
                    <a:lumMod val="25000"/>
                  </a:schemeClr>
                </a:solidFill>
                <a:ea typeface="+mn-lt"/>
                <a:cs typeface="+mn-lt"/>
              </a:rPr>
              <a:t> vs. </a:t>
            </a:r>
            <a:r>
              <a:rPr lang="en-US" sz="2200" b="1">
                <a:solidFill>
                  <a:schemeClr val="accent3">
                    <a:lumMod val="25000"/>
                  </a:schemeClr>
                </a:solidFill>
                <a:ea typeface="+mn-lt"/>
                <a:cs typeface="+mn-lt"/>
              </a:rPr>
              <a:t>orbit type (y-axis)</a:t>
            </a:r>
            <a:endParaRPr lang="en-US" sz="2200">
              <a:solidFill>
                <a:schemeClr val="accent3">
                  <a:lumMod val="25000"/>
                </a:schemeClr>
              </a:solidFill>
              <a:latin typeface="Calibri"/>
              <a:ea typeface="Calibri"/>
              <a:cs typeface="Calibri"/>
            </a:endParaRPr>
          </a:p>
          <a:p>
            <a:r>
              <a:rPr lang="en-US" sz="2200" b="1">
                <a:solidFill>
                  <a:schemeClr val="accent3">
                    <a:lumMod val="25000"/>
                  </a:schemeClr>
                </a:solidFill>
                <a:ea typeface="+mn-lt"/>
                <a:cs typeface="+mn-lt"/>
              </a:rPr>
              <a:t>Two colors</a:t>
            </a:r>
            <a:r>
              <a:rPr lang="en-US" sz="2200">
                <a:solidFill>
                  <a:schemeClr val="accent3">
                    <a:lumMod val="25000"/>
                  </a:schemeClr>
                </a:solidFill>
                <a:ea typeface="+mn-lt"/>
                <a:cs typeface="+mn-lt"/>
              </a:rPr>
              <a:t> represent two launch classes (0 and 1)</a:t>
            </a:r>
            <a:endParaRPr lang="en-US">
              <a:solidFill>
                <a:schemeClr val="accent3">
                  <a:lumMod val="25000"/>
                </a:schemeClr>
              </a:solidFill>
            </a:endParaRPr>
          </a:p>
          <a:p>
            <a:r>
              <a:rPr lang="en-US" sz="2200" err="1">
                <a:solidFill>
                  <a:schemeClr val="accent3">
                    <a:lumMod val="25000"/>
                  </a:schemeClr>
                </a:solidFill>
                <a:ea typeface="+mn-lt"/>
                <a:cs typeface="+mn-lt"/>
              </a:rPr>
              <a:t>Lets</a:t>
            </a:r>
            <a:r>
              <a:rPr lang="en-US" sz="2200">
                <a:solidFill>
                  <a:schemeClr val="accent3">
                    <a:lumMod val="25000"/>
                  </a:schemeClr>
                </a:solidFill>
                <a:ea typeface="+mn-lt"/>
                <a:cs typeface="+mn-lt"/>
              </a:rPr>
              <a:t> you compare how each class is distributed across different orbits</a:t>
            </a:r>
            <a:endParaRPr lang="en-US">
              <a:solidFill>
                <a:schemeClr val="accent3">
                  <a:lumMod val="25000"/>
                </a:schemeClr>
              </a:solidFill>
            </a:endParaRPr>
          </a:p>
          <a:p>
            <a:r>
              <a:rPr lang="en-US" sz="2200" b="1">
                <a:solidFill>
                  <a:schemeClr val="accent3">
                    <a:lumMod val="25000"/>
                  </a:schemeClr>
                </a:solidFill>
                <a:ea typeface="+mn-lt"/>
                <a:cs typeface="+mn-lt"/>
              </a:rPr>
              <a:t>Insight:</a:t>
            </a:r>
            <a:r>
              <a:rPr lang="en-US" sz="2200">
                <a:solidFill>
                  <a:schemeClr val="accent3">
                    <a:lumMod val="25000"/>
                  </a:schemeClr>
                </a:solidFill>
                <a:ea typeface="+mn-lt"/>
                <a:cs typeface="+mn-lt"/>
              </a:rPr>
              <a:t> Class 1 tends to handle </a:t>
            </a:r>
            <a:r>
              <a:rPr lang="en-US" sz="2200" b="1">
                <a:solidFill>
                  <a:schemeClr val="accent3">
                    <a:lumMod val="25000"/>
                  </a:schemeClr>
                </a:solidFill>
                <a:ea typeface="+mn-lt"/>
                <a:cs typeface="+mn-lt"/>
              </a:rPr>
              <a:t>heavier payloads</a:t>
            </a:r>
            <a:r>
              <a:rPr lang="en-US" sz="2200">
                <a:solidFill>
                  <a:schemeClr val="accent3">
                    <a:lumMod val="25000"/>
                  </a:schemeClr>
                </a:solidFill>
                <a:ea typeface="+mn-lt"/>
                <a:cs typeface="+mn-lt"/>
              </a:rPr>
              <a:t>, especially above ~10,000 kg</a:t>
            </a:r>
            <a:endParaRPr lang="en-US">
              <a:solidFill>
                <a:schemeClr val="accent3">
                  <a:lumMod val="25000"/>
                </a:schemeClr>
              </a:solidFill>
            </a:endParaRPr>
          </a:p>
          <a:p>
            <a:r>
              <a:rPr lang="en-US" sz="2200" b="1">
                <a:solidFill>
                  <a:schemeClr val="accent3">
                    <a:lumMod val="25000"/>
                  </a:schemeClr>
                </a:solidFill>
                <a:ea typeface="+mn-lt"/>
                <a:cs typeface="+mn-lt"/>
              </a:rPr>
              <a:t>Insight:</a:t>
            </a:r>
            <a:r>
              <a:rPr lang="en-US" sz="2200">
                <a:solidFill>
                  <a:schemeClr val="accent3">
                    <a:lumMod val="25000"/>
                  </a:schemeClr>
                </a:solidFill>
                <a:ea typeface="+mn-lt"/>
                <a:cs typeface="+mn-lt"/>
              </a:rPr>
              <a:t> LEO and GTO have the </a:t>
            </a:r>
            <a:r>
              <a:rPr lang="en-US" sz="2200" b="1">
                <a:solidFill>
                  <a:schemeClr val="accent3">
                    <a:lumMod val="25000"/>
                  </a:schemeClr>
                </a:solidFill>
                <a:ea typeface="+mn-lt"/>
                <a:cs typeface="+mn-lt"/>
              </a:rPr>
              <a:t>highest concentration</a:t>
            </a:r>
            <a:r>
              <a:rPr lang="en-US" sz="2200">
                <a:solidFill>
                  <a:schemeClr val="accent3">
                    <a:lumMod val="25000"/>
                  </a:schemeClr>
                </a:solidFill>
                <a:ea typeface="+mn-lt"/>
                <a:cs typeface="+mn-lt"/>
              </a:rPr>
              <a:t> of launches from both classes</a:t>
            </a:r>
            <a:endParaRPr lang="en-US">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4FB2C62C-2FCB-1009-E4FB-9B4852262B84}"/>
              </a:ext>
            </a:extLst>
          </p:cNvPr>
          <p:cNvPicPr>
            <a:picLocks noChangeAspect="1"/>
          </p:cNvPicPr>
          <p:nvPr/>
        </p:nvPicPr>
        <p:blipFill>
          <a:blip r:embed="rId3"/>
          <a:stretch>
            <a:fillRect/>
          </a:stretch>
        </p:blipFill>
        <p:spPr>
          <a:xfrm>
            <a:off x="6315074" y="1994986"/>
            <a:ext cx="4976062" cy="254718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fontScale="92500"/>
          </a:bodyPr>
          <a:lstStyle/>
          <a:p>
            <a:r>
              <a:rPr lang="en-US" sz="2200">
                <a:solidFill>
                  <a:schemeClr val="accent3">
                    <a:lumMod val="25000"/>
                  </a:schemeClr>
                </a:solidFill>
                <a:ea typeface="+mn-lt"/>
                <a:cs typeface="+mn-lt"/>
              </a:rPr>
              <a:t>Line chart showing average launch success rate per year (2010–2020)</a:t>
            </a:r>
            <a:endParaRPr lang="en-US">
              <a:solidFill>
                <a:schemeClr val="accent3">
                  <a:lumMod val="25000"/>
                </a:schemeClr>
              </a:solidFill>
            </a:endParaRPr>
          </a:p>
          <a:p>
            <a:r>
              <a:rPr lang="en-US" sz="2200">
                <a:solidFill>
                  <a:schemeClr val="accent3">
                    <a:lumMod val="25000"/>
                  </a:schemeClr>
                </a:solidFill>
                <a:ea typeface="+mn-lt"/>
                <a:cs typeface="+mn-lt"/>
              </a:rPr>
              <a:t>Success rate starts at 0, then steadily increases after 2013</a:t>
            </a:r>
            <a:endParaRPr lang="en-US">
              <a:solidFill>
                <a:schemeClr val="accent3">
                  <a:lumMod val="25000"/>
                </a:schemeClr>
              </a:solidFill>
              <a:ea typeface="Calibri" panose="020F0502020204030204"/>
              <a:cs typeface="Calibri" panose="020F0502020204030204"/>
            </a:endParaRPr>
          </a:p>
          <a:p>
            <a:r>
              <a:rPr lang="en-US" sz="2200">
                <a:solidFill>
                  <a:schemeClr val="accent3">
                    <a:lumMod val="25000"/>
                  </a:schemeClr>
                </a:solidFill>
                <a:ea typeface="+mn-lt"/>
                <a:cs typeface="+mn-lt"/>
              </a:rPr>
              <a:t>Peaks around 2019, with a slight dip in 2020</a:t>
            </a:r>
            <a:endParaRPr lang="en-US">
              <a:solidFill>
                <a:schemeClr val="accent3">
                  <a:lumMod val="25000"/>
                </a:schemeClr>
              </a:solidFill>
              <a:ea typeface="Calibri" panose="020F0502020204030204"/>
              <a:cs typeface="Calibri" panose="020F0502020204030204"/>
            </a:endParaRPr>
          </a:p>
          <a:p>
            <a:pPr>
              <a:lnSpc>
                <a:spcPct val="100000"/>
              </a:lnSpc>
              <a:spcBef>
                <a:spcPts val="1400"/>
              </a:spcBef>
            </a:pPr>
            <a:r>
              <a:rPr lang="en-US" sz="2200">
                <a:solidFill>
                  <a:schemeClr val="accent3">
                    <a:lumMod val="25000"/>
                  </a:schemeClr>
                </a:solidFill>
                <a:ea typeface="+mn-lt"/>
                <a:cs typeface="+mn-lt"/>
              </a:rPr>
              <a:t>Insight: The success rate shows a clear upward trend, suggesting major reliability improvements over the decade</a:t>
            </a:r>
            <a:endParaRPr lang="en-US">
              <a:solidFill>
                <a:schemeClr val="accent3">
                  <a:lumMod val="25000"/>
                </a:schemeClr>
              </a:solidFill>
              <a:ea typeface="Calibri" panose="020F0502020204030204"/>
              <a:cs typeface="Calibri" panose="020F0502020204030204"/>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descr="A line graph with text overlay&#10;&#10;AI-generated content may be incorrect.">
            <a:extLst>
              <a:ext uri="{FF2B5EF4-FFF2-40B4-BE49-F238E27FC236}">
                <a16:creationId xmlns:a16="http://schemas.microsoft.com/office/drawing/2014/main" id="{9E4DBC99-6A1A-BBEF-795B-8AD42082E31E}"/>
              </a:ext>
            </a:extLst>
          </p:cNvPr>
          <p:cNvPicPr>
            <a:picLocks noChangeAspect="1"/>
          </p:cNvPicPr>
          <p:nvPr/>
        </p:nvPicPr>
        <p:blipFill>
          <a:blip r:embed="rId3"/>
          <a:stretch>
            <a:fillRect/>
          </a:stretch>
        </p:blipFill>
        <p:spPr>
          <a:xfrm>
            <a:off x="5613483" y="2388769"/>
            <a:ext cx="5677402" cy="317333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SELECT DISTINCT "</a:t>
            </a:r>
            <a:r>
              <a:rPr lang="en-US" sz="2200" err="1">
                <a:solidFill>
                  <a:schemeClr val="accent3">
                    <a:lumMod val="25000"/>
                  </a:schemeClr>
                </a:solidFill>
                <a:ea typeface="+mn-lt"/>
                <a:cs typeface="+mn-lt"/>
              </a:rPr>
              <a:t>Launch_Site</a:t>
            </a:r>
            <a:r>
              <a:rPr lang="en-US" sz="2200">
                <a:solidFill>
                  <a:schemeClr val="accent3">
                    <a:lumMod val="25000"/>
                  </a:schemeClr>
                </a:solidFill>
                <a:ea typeface="+mn-lt"/>
                <a:cs typeface="+mn-lt"/>
              </a:rPr>
              <a:t>" removes duplicates, giving a clean list of all different launch locations used in the dataset</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descr="A screenshot of a phone&#10;&#10;AI-generated content may be incorrect.">
            <a:extLst>
              <a:ext uri="{FF2B5EF4-FFF2-40B4-BE49-F238E27FC236}">
                <a16:creationId xmlns:a16="http://schemas.microsoft.com/office/drawing/2014/main" id="{26E70655-1350-9680-C7C9-3153DE46342D}"/>
              </a:ext>
            </a:extLst>
          </p:cNvPr>
          <p:cNvPicPr>
            <a:picLocks noChangeAspect="1"/>
          </p:cNvPicPr>
          <p:nvPr/>
        </p:nvPicPr>
        <p:blipFill>
          <a:blip r:embed="rId3"/>
          <a:stretch>
            <a:fillRect/>
          </a:stretch>
        </p:blipFill>
        <p:spPr>
          <a:xfrm>
            <a:off x="4904037" y="3424933"/>
            <a:ext cx="1476375" cy="19431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Columns:</a:t>
            </a:r>
            <a:endParaRPr lang="en-US" sz="2200">
              <a:solidFill>
                <a:schemeClr val="accent3">
                  <a:lumMod val="25000"/>
                </a:schemeClr>
              </a:solidFill>
              <a:latin typeface="Abadi"/>
            </a:endParaRPr>
          </a:p>
          <a:p>
            <a:pPr marL="0" indent="0">
              <a:buNone/>
            </a:pPr>
            <a:r>
              <a:rPr lang="en-US" sz="2200">
                <a:solidFill>
                  <a:schemeClr val="accent3">
                    <a:lumMod val="25000"/>
                  </a:schemeClr>
                </a:solidFill>
                <a:ea typeface="+mn-lt"/>
                <a:cs typeface="+mn-lt"/>
              </a:rPr>
              <a:t>Date, Time (UTC), </a:t>
            </a:r>
            <a:r>
              <a:rPr lang="en-US" sz="2200" err="1">
                <a:solidFill>
                  <a:schemeClr val="accent3">
                    <a:lumMod val="25000"/>
                  </a:schemeClr>
                </a:solidFill>
                <a:ea typeface="+mn-lt"/>
                <a:cs typeface="+mn-lt"/>
              </a:rPr>
              <a:t>Booster_Version</a:t>
            </a:r>
            <a:r>
              <a:rPr lang="en-US" sz="2200">
                <a:solidFill>
                  <a:schemeClr val="accent3">
                    <a:lumMod val="25000"/>
                  </a:schemeClr>
                </a:solidFill>
                <a:ea typeface="+mn-lt"/>
                <a:cs typeface="+mn-lt"/>
              </a:rPr>
              <a:t>, </a:t>
            </a:r>
            <a:r>
              <a:rPr lang="en-US" sz="2200" err="1">
                <a:solidFill>
                  <a:schemeClr val="accent3">
                    <a:lumMod val="25000"/>
                  </a:schemeClr>
                </a:solidFill>
                <a:ea typeface="+mn-lt"/>
                <a:cs typeface="+mn-lt"/>
              </a:rPr>
              <a:t>Launch_Site</a:t>
            </a:r>
            <a:r>
              <a:rPr lang="en-US" sz="2200">
                <a:solidFill>
                  <a:schemeClr val="accent3">
                    <a:lumMod val="25000"/>
                  </a:schemeClr>
                </a:solidFill>
                <a:ea typeface="+mn-lt"/>
                <a:cs typeface="+mn-lt"/>
              </a:rPr>
              <a:t>, Payload, PAYLOAD_MASS__KG_, Orbit, Customer, </a:t>
            </a:r>
            <a:r>
              <a:rPr lang="en-US" sz="2200" err="1">
                <a:solidFill>
                  <a:schemeClr val="accent3">
                    <a:lumMod val="25000"/>
                  </a:schemeClr>
                </a:solidFill>
                <a:ea typeface="+mn-lt"/>
                <a:cs typeface="+mn-lt"/>
              </a:rPr>
              <a:t>Mission_Outcome</a:t>
            </a:r>
            <a:r>
              <a:rPr lang="en-US" sz="2200">
                <a:solidFill>
                  <a:schemeClr val="accent3">
                    <a:lumMod val="25000"/>
                  </a:schemeClr>
                </a:solidFill>
                <a:ea typeface="+mn-lt"/>
                <a:cs typeface="+mn-lt"/>
              </a:rPr>
              <a:t>, </a:t>
            </a:r>
            <a:r>
              <a:rPr lang="en-US" sz="2200" err="1">
                <a:solidFill>
                  <a:schemeClr val="accent3">
                    <a:lumMod val="25000"/>
                  </a:schemeClr>
                </a:solidFill>
                <a:ea typeface="+mn-lt"/>
                <a:cs typeface="+mn-lt"/>
              </a:rPr>
              <a:t>Landing_Outcome</a:t>
            </a:r>
            <a:endParaRPr lang="en-US" err="1">
              <a:ea typeface="Calibri" panose="020F0502020204030204"/>
              <a:cs typeface="Calibri" panose="020F0502020204030204"/>
            </a:endParaRPr>
          </a:p>
          <a:p>
            <a:endParaRPr lang="en-US"/>
          </a:p>
          <a:p>
            <a:pPr marL="0" indent="0">
              <a:buNone/>
            </a:pPr>
            <a:r>
              <a:rPr lang="en-US" sz="2200">
                <a:solidFill>
                  <a:schemeClr val="accent3">
                    <a:lumMod val="25000"/>
                  </a:schemeClr>
                </a:solidFill>
                <a:ea typeface="+mn-lt"/>
                <a:cs typeface="+mn-lt"/>
              </a:rPr>
              <a:t>Explanation:</a:t>
            </a:r>
            <a:endParaRPr lang="en-US">
              <a:ea typeface="Calibri" panose="020F0502020204030204"/>
              <a:cs typeface="Calibri" panose="020F0502020204030204"/>
            </a:endParaRPr>
          </a:p>
          <a:p>
            <a:pPr marL="0" indent="0">
              <a:lnSpc>
                <a:spcPct val="100000"/>
              </a:lnSpc>
              <a:spcBef>
                <a:spcPts val="1400"/>
              </a:spcBef>
              <a:buNone/>
            </a:pPr>
            <a:r>
              <a:rPr lang="en-US" sz="2200">
                <a:solidFill>
                  <a:schemeClr val="accent3">
                    <a:lumMod val="25000"/>
                  </a:schemeClr>
                </a:solidFill>
                <a:ea typeface="+mn-lt"/>
                <a:cs typeface="+mn-lt"/>
              </a:rPr>
              <a:t>These columns appear in the query output because the SELECT * statement returns every field from rows where </a:t>
            </a:r>
            <a:r>
              <a:rPr lang="en-US" sz="2200" err="1">
                <a:solidFill>
                  <a:schemeClr val="accent3">
                    <a:lumMod val="25000"/>
                  </a:schemeClr>
                </a:solidFill>
                <a:ea typeface="+mn-lt"/>
                <a:cs typeface="+mn-lt"/>
              </a:rPr>
              <a:t>Launch_Site</a:t>
            </a:r>
            <a:r>
              <a:rPr lang="en-US" sz="2200">
                <a:solidFill>
                  <a:schemeClr val="accent3">
                    <a:lumMod val="25000"/>
                  </a:schemeClr>
                </a:solidFill>
                <a:ea typeface="+mn-lt"/>
                <a:cs typeface="+mn-lt"/>
              </a:rPr>
              <a:t> begins with "CCA", limited to the first 5 matching launches</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Query Result: Total payload mass carried by boosters for NASA (CRS) missions: 45,596 kg</a:t>
            </a:r>
            <a:endParaRPr lang="en-US">
              <a:solidFill>
                <a:schemeClr val="accent3">
                  <a:lumMod val="25000"/>
                </a:schemeClr>
              </a:solidFill>
              <a:ea typeface="Calibri" panose="020F0502020204030204"/>
              <a:cs typeface="Calibri" panose="020F0502020204030204"/>
            </a:endParaRPr>
          </a:p>
          <a:p>
            <a:pPr marL="0" indent="0">
              <a:buNone/>
            </a:pPr>
            <a:endParaRPr lang="en-US" sz="2200">
              <a:solidFill>
                <a:schemeClr val="accent3">
                  <a:lumMod val="25000"/>
                </a:schemeClr>
              </a:solidFill>
              <a:ea typeface="+mn-lt"/>
              <a:cs typeface="+mn-lt"/>
            </a:endParaRPr>
          </a:p>
          <a:p>
            <a:pPr marL="0" indent="0">
              <a:buNone/>
            </a:pPr>
            <a:r>
              <a:rPr lang="en-US" sz="2200">
                <a:solidFill>
                  <a:schemeClr val="accent3">
                    <a:lumMod val="25000"/>
                  </a:schemeClr>
                </a:solidFill>
                <a:ea typeface="+mn-lt"/>
                <a:cs typeface="+mn-lt"/>
              </a:rPr>
              <a:t>Explanation: The query uses SUM(PAYLOAD_MASS__KG_) to add up all payload masses from rows where the customer is NASA (CRS), giving the total payload delivered for their resupply missions</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Query Result: Average payload mass for booster version F9 v1.1: 2928.4 kg</a:t>
            </a:r>
            <a:endParaRPr lang="en-US">
              <a:solidFill>
                <a:schemeClr val="accent3">
                  <a:lumMod val="25000"/>
                </a:schemeClr>
              </a:solidFill>
              <a:ea typeface="Calibri" panose="020F0502020204030204"/>
              <a:cs typeface="Calibri" panose="020F0502020204030204"/>
            </a:endParaRPr>
          </a:p>
          <a:p>
            <a:endParaRPr lang="en-US"/>
          </a:p>
          <a:p>
            <a:pPr marL="0" indent="0">
              <a:buNone/>
            </a:pPr>
            <a:r>
              <a:rPr lang="en-US" sz="2200">
                <a:solidFill>
                  <a:schemeClr val="accent3">
                    <a:lumMod val="25000"/>
                  </a:schemeClr>
                </a:solidFill>
                <a:ea typeface="+mn-lt"/>
                <a:cs typeface="+mn-lt"/>
              </a:rPr>
              <a:t>Explanation: The query calculates the mean payload mass by selecting only rows where the booster version is F9 v1.1 and applying AVG() to the payload mass column.</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Query Result: 2015-12-22</a:t>
            </a:r>
            <a:endParaRPr lang="en-US">
              <a:solidFill>
                <a:schemeClr val="accent3">
                  <a:lumMod val="25000"/>
                </a:schemeClr>
              </a:solidFill>
              <a:ea typeface="Calibri" panose="020F0502020204030204"/>
              <a:cs typeface="Calibri" panose="020F0502020204030204"/>
            </a:endParaRPr>
          </a:p>
          <a:p>
            <a:endParaRPr lang="en-US"/>
          </a:p>
          <a:p>
            <a:r>
              <a:rPr lang="en-US" sz="2200">
                <a:solidFill>
                  <a:schemeClr val="accent3">
                    <a:lumMod val="25000"/>
                  </a:schemeClr>
                </a:solidFill>
                <a:ea typeface="+mn-lt"/>
                <a:cs typeface="+mn-lt"/>
              </a:rPr>
              <a:t>Explanation: Filtering the table to rows where </a:t>
            </a:r>
            <a:r>
              <a:rPr lang="en-US" sz="2200" err="1">
                <a:solidFill>
                  <a:schemeClr val="accent3">
                    <a:lumMod val="25000"/>
                  </a:schemeClr>
                </a:solidFill>
                <a:ea typeface="+mn-lt"/>
                <a:cs typeface="+mn-lt"/>
              </a:rPr>
              <a:t>Landing_Outcome</a:t>
            </a:r>
            <a:r>
              <a:rPr lang="en-US" sz="2200">
                <a:solidFill>
                  <a:schemeClr val="accent3">
                    <a:lumMod val="25000"/>
                  </a:schemeClr>
                </a:solidFill>
                <a:ea typeface="+mn-lt"/>
                <a:cs typeface="+mn-lt"/>
              </a:rPr>
              <a:t> = 'Success (ground pad)' and selecting the earliest date gives December 22, 2015, which is the first successful Falcon 9 ground-pad landing.</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Query Result:</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ea typeface="+mn-lt"/>
                <a:cs typeface="+mn-lt"/>
              </a:rPr>
              <a:t>F9 FT B1022</a:t>
            </a:r>
            <a:endParaRPr lang="en-US"/>
          </a:p>
          <a:p>
            <a:r>
              <a:rPr lang="en-US" sz="2200">
                <a:solidFill>
                  <a:schemeClr val="accent3">
                    <a:lumMod val="25000"/>
                  </a:schemeClr>
                </a:solidFill>
                <a:ea typeface="+mn-lt"/>
                <a:cs typeface="+mn-lt"/>
              </a:rPr>
              <a:t>F9 FT B1026</a:t>
            </a:r>
            <a:endParaRPr lang="en-US">
              <a:solidFill>
                <a:schemeClr val="accent3">
                  <a:lumMod val="25000"/>
                </a:schemeClr>
              </a:solidFill>
            </a:endParaRPr>
          </a:p>
          <a:p>
            <a:r>
              <a:rPr lang="en-US" sz="2200">
                <a:solidFill>
                  <a:schemeClr val="accent3">
                    <a:lumMod val="25000"/>
                  </a:schemeClr>
                </a:solidFill>
                <a:ea typeface="+mn-lt"/>
                <a:cs typeface="+mn-lt"/>
              </a:rPr>
              <a:t>F9 FT B1021.2</a:t>
            </a:r>
            <a:endParaRPr lang="en-US">
              <a:solidFill>
                <a:schemeClr val="accent3">
                  <a:lumMod val="25000"/>
                </a:schemeClr>
              </a:solidFill>
            </a:endParaRPr>
          </a:p>
          <a:p>
            <a:r>
              <a:rPr lang="en-US" sz="2200">
                <a:solidFill>
                  <a:schemeClr val="accent3">
                    <a:lumMod val="25000"/>
                  </a:schemeClr>
                </a:solidFill>
                <a:ea typeface="+mn-lt"/>
                <a:cs typeface="+mn-lt"/>
              </a:rPr>
              <a:t>F9 FT B1031.2</a:t>
            </a:r>
            <a:endParaRPr lang="en-US">
              <a:solidFill>
                <a:schemeClr val="accent3">
                  <a:lumMod val="25000"/>
                </a:schemeClr>
              </a:solidFill>
            </a:endParaRPr>
          </a:p>
          <a:p>
            <a:endParaRPr lang="en-US"/>
          </a:p>
          <a:p>
            <a:pPr marL="0" indent="0">
              <a:buNone/>
            </a:pPr>
            <a:r>
              <a:rPr lang="en-US" sz="2200">
                <a:solidFill>
                  <a:schemeClr val="accent3">
                    <a:lumMod val="25000"/>
                  </a:schemeClr>
                </a:solidFill>
                <a:ea typeface="+mn-lt"/>
                <a:cs typeface="+mn-lt"/>
              </a:rPr>
              <a:t>Explanation: These boosters meet all three conditions:</a:t>
            </a:r>
            <a:endParaRPr lang="en-US">
              <a:solidFill>
                <a:schemeClr val="accent3">
                  <a:lumMod val="25000"/>
                </a:schemeClr>
              </a:solidFill>
              <a:ea typeface="Calibri" panose="020F0502020204030204"/>
              <a:cs typeface="Calibri" panose="020F0502020204030204"/>
            </a:endParaRPr>
          </a:p>
          <a:p>
            <a:r>
              <a:rPr lang="en-US" sz="2200">
                <a:solidFill>
                  <a:schemeClr val="accent3">
                    <a:lumMod val="25000"/>
                  </a:schemeClr>
                </a:solidFill>
                <a:ea typeface="+mn-lt"/>
                <a:cs typeface="+mn-lt"/>
              </a:rPr>
              <a:t>Successful drone-ship landing</a:t>
            </a:r>
            <a:endParaRPr lang="en-US">
              <a:solidFill>
                <a:schemeClr val="accent3">
                  <a:lumMod val="25000"/>
                </a:schemeClr>
              </a:solidFill>
            </a:endParaRPr>
          </a:p>
          <a:p>
            <a:r>
              <a:rPr lang="en-US" sz="2200">
                <a:solidFill>
                  <a:schemeClr val="accent3">
                    <a:lumMod val="25000"/>
                  </a:schemeClr>
                </a:solidFill>
                <a:ea typeface="+mn-lt"/>
                <a:cs typeface="+mn-lt"/>
              </a:rPr>
              <a:t>Payload mass between 4000 and 6000 kg. </a:t>
            </a:r>
            <a:endParaRPr lang="en-US">
              <a:solidFill>
                <a:schemeClr val="accent3">
                  <a:lumMod val="25000"/>
                </a:schemeClr>
              </a:solidFill>
              <a:ea typeface="+mn-lt"/>
              <a:cs typeface="+mn-lt"/>
            </a:endParaRPr>
          </a:p>
          <a:p>
            <a:pPr marL="0" indent="0">
              <a:buNone/>
            </a:pPr>
            <a:r>
              <a:rPr lang="en-US" sz="2200">
                <a:solidFill>
                  <a:schemeClr val="accent3">
                    <a:lumMod val="25000"/>
                  </a:schemeClr>
                </a:solidFill>
                <a:ea typeface="+mn-lt"/>
                <a:cs typeface="+mn-lt"/>
              </a:rPr>
              <a:t>The query filters for those criteria and returns the matching booster names.</a:t>
            </a:r>
            <a:endParaRPr lang="en-US">
              <a:solidFill>
                <a:schemeClr val="accent3">
                  <a:lumMod val="25000"/>
                </a:schemeClr>
              </a:solidFill>
              <a:ea typeface="Calibri" panose="020F0502020204030204"/>
              <a:cs typeface="Calibri" panose="020F0502020204030204"/>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E2913C90-8F2E-87A1-C3C6-2D6DFD1032A3}"/>
              </a:ext>
            </a:extLst>
          </p:cNvPr>
          <p:cNvSpPr txBox="1"/>
          <p:nvPr/>
        </p:nvSpPr>
        <p:spPr>
          <a:xfrm>
            <a:off x="775138" y="1826173"/>
            <a:ext cx="1050377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Summary of methodologies</a:t>
            </a:r>
            <a:r>
              <a:rPr lang="en-US" sz="2000"/>
              <a:t> Collected SpaceX launch data via API and web scraping, cleaned and prepared it, explored patterns using visualizations and SQL, built an interactive dashboard, and trained classification models (e.g., logistic regression, decision trees) to predict first-stage landing success. </a:t>
            </a:r>
            <a:endParaRPr lang="en-US" sz="2000">
              <a:ea typeface="Calibri"/>
              <a:cs typeface="Calibri"/>
            </a:endParaRPr>
          </a:p>
          <a:p>
            <a:endParaRPr lang="en-US" sz="2000" b="1">
              <a:ea typeface="Calibri"/>
              <a:cs typeface="Calibri"/>
            </a:endParaRPr>
          </a:p>
          <a:p>
            <a:endParaRPr lang="en-US" sz="2000" b="1"/>
          </a:p>
          <a:p>
            <a:r>
              <a:rPr lang="en-US" sz="2000" b="1"/>
              <a:t>Summary of all results</a:t>
            </a:r>
            <a:r>
              <a:rPr lang="en-US" sz="2000"/>
              <a:t> Launch site, booster version, and payload mass were the strongest predictors. Models achieved roughly 80–90% accuracy, showing that newer boosters land more reliably and heavier payloads reduce success probability.</a:t>
            </a:r>
          </a:p>
          <a:p>
            <a:pPr algn="ctr"/>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a:solidFill>
                  <a:schemeClr val="accent3">
                    <a:lumMod val="25000"/>
                  </a:schemeClr>
                </a:solidFill>
                <a:ea typeface="+mn-lt"/>
                <a:cs typeface="+mn-lt"/>
              </a:rPr>
              <a:t>Query Result:</a:t>
            </a:r>
            <a:endParaRPr lang="en-US">
              <a:ea typeface="Calibri" panose="020F0502020204030204"/>
              <a:cs typeface="Calibri" panose="020F0502020204030204"/>
            </a:endParaRPr>
          </a:p>
          <a:p>
            <a:r>
              <a:rPr lang="en-US" sz="2200">
                <a:solidFill>
                  <a:schemeClr val="accent3">
                    <a:lumMod val="25000"/>
                  </a:schemeClr>
                </a:solidFill>
                <a:ea typeface="+mn-lt"/>
                <a:cs typeface="+mn-lt"/>
              </a:rPr>
              <a:t>Successful missions: 100</a:t>
            </a:r>
            <a:endParaRPr lang="en-US">
              <a:solidFill>
                <a:schemeClr val="accent3">
                  <a:lumMod val="25000"/>
                </a:schemeClr>
              </a:solidFill>
            </a:endParaRPr>
          </a:p>
          <a:p>
            <a:r>
              <a:rPr lang="en-US" sz="2200">
                <a:solidFill>
                  <a:schemeClr val="accent3">
                    <a:lumMod val="25000"/>
                  </a:schemeClr>
                </a:solidFill>
                <a:ea typeface="+mn-lt"/>
                <a:cs typeface="+mn-lt"/>
              </a:rPr>
              <a:t>Failed missions: 1</a:t>
            </a:r>
            <a:endParaRPr lang="en-US">
              <a:solidFill>
                <a:schemeClr val="accent3">
                  <a:lumMod val="25000"/>
                </a:schemeClr>
              </a:solidFill>
            </a:endParaRPr>
          </a:p>
          <a:p>
            <a:endParaRPr lang="en-US" sz="2200">
              <a:solidFill>
                <a:schemeClr val="accent3">
                  <a:lumMod val="25000"/>
                </a:schemeClr>
              </a:solidFill>
              <a:ea typeface="+mn-lt"/>
              <a:cs typeface="+mn-lt"/>
            </a:endParaRPr>
          </a:p>
          <a:p>
            <a:pPr marL="0" indent="0">
              <a:buNone/>
            </a:pPr>
            <a:r>
              <a:rPr lang="en-US" sz="2200" err="1">
                <a:solidFill>
                  <a:schemeClr val="accent3">
                    <a:lumMod val="25000"/>
                  </a:schemeClr>
                </a:solidFill>
                <a:ea typeface="+mn-lt"/>
                <a:cs typeface="+mn-lt"/>
              </a:rPr>
              <a:t>Explanation:nFrom</a:t>
            </a:r>
            <a:r>
              <a:rPr lang="en-US" sz="2200">
                <a:solidFill>
                  <a:schemeClr val="accent3">
                    <a:lumMod val="25000"/>
                  </a:schemeClr>
                </a:solidFill>
                <a:ea typeface="+mn-lt"/>
                <a:cs typeface="+mn-lt"/>
              </a:rPr>
              <a:t> the grouped results:</a:t>
            </a:r>
            <a:endParaRPr lang="en-US">
              <a:solidFill>
                <a:schemeClr val="accent3">
                  <a:lumMod val="25000"/>
                </a:schemeClr>
              </a:solidFill>
              <a:ea typeface="Calibri" panose="020F0502020204030204"/>
              <a:cs typeface="Calibri" panose="020F0502020204030204"/>
            </a:endParaRPr>
          </a:p>
          <a:p>
            <a:r>
              <a:rPr lang="en-US" sz="2200">
                <a:solidFill>
                  <a:schemeClr val="accent3">
                    <a:lumMod val="25000"/>
                  </a:schemeClr>
                </a:solidFill>
                <a:ea typeface="+mn-lt"/>
                <a:cs typeface="+mn-lt"/>
              </a:rPr>
              <a:t>Success appears in three forms (Success, Success , and Success (payload status unclear)), totaling 100 successful missions.</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ea typeface="+mn-lt"/>
                <a:cs typeface="+mn-lt"/>
              </a:rPr>
              <a:t>Only 1 mission is marked as Failure (in flight) → counted as failure.</a:t>
            </a:r>
            <a:endParaRPr lang="en-US">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85000" lnSpcReduction="20000"/>
          </a:bodyPr>
          <a:lstStyle/>
          <a:p>
            <a:pPr marL="0" indent="0">
              <a:buNone/>
            </a:pPr>
            <a:r>
              <a:rPr lang="en-US" sz="2200">
                <a:solidFill>
                  <a:schemeClr val="accent3">
                    <a:lumMod val="25000"/>
                  </a:schemeClr>
                </a:solidFill>
                <a:ea typeface="+mn-lt"/>
                <a:cs typeface="+mn-lt"/>
              </a:rPr>
              <a:t>Query Result:</a:t>
            </a:r>
            <a:endParaRPr lang="en-US">
              <a:ea typeface="Calibri" panose="020F0502020204030204"/>
              <a:cs typeface="Calibri" panose="020F0502020204030204"/>
            </a:endParaRPr>
          </a:p>
          <a:p>
            <a:r>
              <a:rPr lang="en-US" sz="2200">
                <a:solidFill>
                  <a:schemeClr val="accent3">
                    <a:lumMod val="25000"/>
                  </a:schemeClr>
                </a:solidFill>
                <a:ea typeface="+mn-lt"/>
                <a:cs typeface="+mn-lt"/>
              </a:rPr>
              <a:t>F9 B5 B1048.4</a:t>
            </a:r>
            <a:endParaRPr lang="en-US">
              <a:solidFill>
                <a:schemeClr val="accent3">
                  <a:lumMod val="25000"/>
                </a:schemeClr>
              </a:solidFill>
            </a:endParaRPr>
          </a:p>
          <a:p>
            <a:r>
              <a:rPr lang="en-US" sz="2200">
                <a:solidFill>
                  <a:schemeClr val="accent3">
                    <a:lumMod val="25000"/>
                  </a:schemeClr>
                </a:solidFill>
                <a:ea typeface="+mn-lt"/>
                <a:cs typeface="+mn-lt"/>
              </a:rPr>
              <a:t>F9 B5 B1049.4</a:t>
            </a:r>
            <a:endParaRPr lang="en-US">
              <a:solidFill>
                <a:schemeClr val="accent3">
                  <a:lumMod val="25000"/>
                </a:schemeClr>
              </a:solidFill>
            </a:endParaRPr>
          </a:p>
          <a:p>
            <a:r>
              <a:rPr lang="en-US" sz="2200">
                <a:solidFill>
                  <a:schemeClr val="accent3">
                    <a:lumMod val="25000"/>
                  </a:schemeClr>
                </a:solidFill>
                <a:ea typeface="+mn-lt"/>
                <a:cs typeface="+mn-lt"/>
              </a:rPr>
              <a:t>F9 B5 B1051.3</a:t>
            </a:r>
            <a:endParaRPr lang="en-US">
              <a:solidFill>
                <a:schemeClr val="accent3">
                  <a:lumMod val="25000"/>
                </a:schemeClr>
              </a:solidFill>
            </a:endParaRPr>
          </a:p>
          <a:p>
            <a:r>
              <a:rPr lang="en-US" sz="2200">
                <a:solidFill>
                  <a:schemeClr val="accent3">
                    <a:lumMod val="25000"/>
                  </a:schemeClr>
                </a:solidFill>
                <a:ea typeface="+mn-lt"/>
                <a:cs typeface="+mn-lt"/>
              </a:rPr>
              <a:t>F9 B5 B1056.4</a:t>
            </a:r>
            <a:endParaRPr lang="en-US">
              <a:solidFill>
                <a:schemeClr val="accent3">
                  <a:lumMod val="25000"/>
                </a:schemeClr>
              </a:solidFill>
            </a:endParaRPr>
          </a:p>
          <a:p>
            <a:r>
              <a:rPr lang="en-US" sz="2200">
                <a:solidFill>
                  <a:schemeClr val="accent3">
                    <a:lumMod val="25000"/>
                  </a:schemeClr>
                </a:solidFill>
                <a:ea typeface="+mn-lt"/>
                <a:cs typeface="+mn-lt"/>
              </a:rPr>
              <a:t>F9 B5 B1048.5</a:t>
            </a:r>
            <a:endParaRPr lang="en-US">
              <a:solidFill>
                <a:schemeClr val="accent3">
                  <a:lumMod val="25000"/>
                </a:schemeClr>
              </a:solidFill>
            </a:endParaRPr>
          </a:p>
          <a:p>
            <a:r>
              <a:rPr lang="en-US" sz="2200">
                <a:solidFill>
                  <a:schemeClr val="accent3">
                    <a:lumMod val="25000"/>
                  </a:schemeClr>
                </a:solidFill>
                <a:ea typeface="+mn-lt"/>
                <a:cs typeface="+mn-lt"/>
              </a:rPr>
              <a:t>F9 B5 B1051.4</a:t>
            </a:r>
            <a:endParaRPr lang="en-US">
              <a:solidFill>
                <a:schemeClr val="accent3">
                  <a:lumMod val="25000"/>
                </a:schemeClr>
              </a:solidFill>
            </a:endParaRPr>
          </a:p>
          <a:p>
            <a:r>
              <a:rPr lang="en-US" sz="2200">
                <a:solidFill>
                  <a:schemeClr val="accent3">
                    <a:lumMod val="25000"/>
                  </a:schemeClr>
                </a:solidFill>
                <a:ea typeface="+mn-lt"/>
                <a:cs typeface="+mn-lt"/>
              </a:rPr>
              <a:t>F9 B5 B1049.5</a:t>
            </a:r>
            <a:endParaRPr lang="en-US">
              <a:solidFill>
                <a:schemeClr val="accent3">
                  <a:lumMod val="25000"/>
                </a:schemeClr>
              </a:solidFill>
            </a:endParaRPr>
          </a:p>
          <a:p>
            <a:r>
              <a:rPr lang="en-US" sz="2200">
                <a:solidFill>
                  <a:schemeClr val="accent3">
                    <a:lumMod val="25000"/>
                  </a:schemeClr>
                </a:solidFill>
                <a:ea typeface="+mn-lt"/>
                <a:cs typeface="+mn-lt"/>
              </a:rPr>
              <a:t>F9 B5 B1060.2</a:t>
            </a:r>
            <a:endParaRPr lang="en-US">
              <a:solidFill>
                <a:schemeClr val="accent3">
                  <a:lumMod val="25000"/>
                </a:schemeClr>
              </a:solidFill>
            </a:endParaRPr>
          </a:p>
          <a:p>
            <a:r>
              <a:rPr lang="en-US" sz="2200">
                <a:solidFill>
                  <a:schemeClr val="accent3">
                    <a:lumMod val="25000"/>
                  </a:schemeClr>
                </a:solidFill>
                <a:ea typeface="+mn-lt"/>
                <a:cs typeface="+mn-lt"/>
              </a:rPr>
              <a:t>F9 B5 B1058.3</a:t>
            </a:r>
            <a:endParaRPr lang="en-US">
              <a:solidFill>
                <a:schemeClr val="accent3">
                  <a:lumMod val="25000"/>
                </a:schemeClr>
              </a:solidFill>
            </a:endParaRPr>
          </a:p>
          <a:p>
            <a:r>
              <a:rPr lang="en-US" sz="2200">
                <a:solidFill>
                  <a:schemeClr val="accent3">
                    <a:lumMod val="25000"/>
                  </a:schemeClr>
                </a:solidFill>
                <a:ea typeface="+mn-lt"/>
                <a:cs typeface="+mn-lt"/>
              </a:rPr>
              <a:t>F9 B5 B1051.6</a:t>
            </a:r>
            <a:endParaRPr lang="en-US">
              <a:solidFill>
                <a:schemeClr val="accent3">
                  <a:lumMod val="25000"/>
                </a:schemeClr>
              </a:solidFill>
            </a:endParaRPr>
          </a:p>
          <a:p>
            <a:r>
              <a:rPr lang="en-US" sz="2200">
                <a:solidFill>
                  <a:schemeClr val="accent3">
                    <a:lumMod val="25000"/>
                  </a:schemeClr>
                </a:solidFill>
                <a:ea typeface="+mn-lt"/>
                <a:cs typeface="+mn-lt"/>
              </a:rPr>
              <a:t>F9 B5 B1060.3</a:t>
            </a:r>
            <a:endParaRPr lang="en-US">
              <a:solidFill>
                <a:schemeClr val="accent3">
                  <a:lumMod val="25000"/>
                </a:schemeClr>
              </a:solidFill>
            </a:endParaRPr>
          </a:p>
          <a:p>
            <a:r>
              <a:rPr lang="en-US" sz="2200">
                <a:solidFill>
                  <a:schemeClr val="accent3">
                    <a:lumMod val="25000"/>
                  </a:schemeClr>
                </a:solidFill>
                <a:ea typeface="+mn-lt"/>
                <a:cs typeface="+mn-lt"/>
              </a:rPr>
              <a:t>F9 B5 B1049.7</a:t>
            </a:r>
            <a:endParaRPr lang="en-US">
              <a:solidFill>
                <a:schemeClr val="accent3">
                  <a:lumMod val="25000"/>
                </a:schemeClr>
              </a:solidFill>
            </a:endParaRPr>
          </a:p>
          <a:p>
            <a:endParaRPr lang="en-US"/>
          </a:p>
          <a:p>
            <a:endParaRPr lang="en-US" sz="220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
        <p:nvSpPr>
          <p:cNvPr id="2" name="TextBox 1">
            <a:extLst>
              <a:ext uri="{FF2B5EF4-FFF2-40B4-BE49-F238E27FC236}">
                <a16:creationId xmlns:a16="http://schemas.microsoft.com/office/drawing/2014/main" id="{554AAFA9-DAB5-AFC9-84F3-AE9EB2ABF18A}"/>
              </a:ext>
            </a:extLst>
          </p:cNvPr>
          <p:cNvSpPr txBox="1"/>
          <p:nvPr/>
        </p:nvSpPr>
        <p:spPr>
          <a:xfrm>
            <a:off x="3852808" y="3429000"/>
            <a:ext cx="55994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Explanation:​ These boosters all carried the maximum payload mass recorded in the dataset.​ The inner query finds the highest payload value, and the outer query returns all boosters that match that maximum.</a:t>
            </a:r>
          </a:p>
          <a:p>
            <a:pPr algn="ctr"/>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Query Result:</a:t>
            </a:r>
            <a:endParaRPr lang="en-US" dirty="0">
              <a:ea typeface="Calibri" panose="020F0502020204030204"/>
              <a:cs typeface="Calibri" panose="020F0502020204030204"/>
            </a:endParaRPr>
          </a:p>
          <a:p>
            <a:r>
              <a:rPr lang="en-US" sz="2200">
                <a:solidFill>
                  <a:schemeClr val="accent3">
                    <a:lumMod val="25000"/>
                  </a:schemeClr>
                </a:solidFill>
                <a:ea typeface="+mn-lt"/>
                <a:cs typeface="+mn-lt"/>
              </a:rPr>
              <a:t>January — F9 v1.1 B1012 — CCAFS LC-40 — Failure (drone ship)</a:t>
            </a:r>
            <a:endParaRPr lang="en-US">
              <a:solidFill>
                <a:schemeClr val="accent3">
                  <a:lumMod val="25000"/>
                </a:schemeClr>
              </a:solidFill>
            </a:endParaRPr>
          </a:p>
          <a:p>
            <a:r>
              <a:rPr lang="en-US" sz="2200">
                <a:solidFill>
                  <a:schemeClr val="accent3">
                    <a:lumMod val="25000"/>
                  </a:schemeClr>
                </a:solidFill>
                <a:ea typeface="+mn-lt"/>
                <a:cs typeface="+mn-lt"/>
              </a:rPr>
              <a:t>April — F9 v1.1 B1015 — CCAFS LC-40 — Failure (drone ship)</a:t>
            </a:r>
            <a:endParaRPr lang="en-US">
              <a:solidFill>
                <a:schemeClr val="accent3">
                  <a:lumMod val="25000"/>
                </a:schemeClr>
              </a:solidFill>
            </a:endParaRPr>
          </a:p>
          <a:p>
            <a:endParaRPr lang="en-US"/>
          </a:p>
          <a:p>
            <a:pPr marL="0" indent="0">
              <a:buNone/>
            </a:pPr>
            <a:r>
              <a:rPr lang="en-US" sz="2200">
                <a:solidFill>
                  <a:schemeClr val="accent3">
                    <a:lumMod val="25000"/>
                  </a:schemeClr>
                </a:solidFill>
                <a:ea typeface="+mn-lt"/>
                <a:cs typeface="+mn-lt"/>
              </a:rPr>
              <a:t>Explanation: The query filters for launches in 2015 where the landing outcome was “Failure (drone ship)”, then extracts the month name, booster version, and launch site. Two such failures occurred that year.</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IBM Plex Mono SemiBold"/>
                <a:ea typeface="+mj-ea"/>
                <a:cs typeface="+mj-cs"/>
              </a:rPr>
              <a:t>Global Map of SpaceX Launch Site Locations</a:t>
            </a:r>
          </a:p>
        </p:txBody>
      </p:sp>
      <p:pic>
        <p:nvPicPr>
          <p:cNvPr id="4" name="Picture 3" descr="A map of the united states&#10;&#10;AI-generated content may be incorrect.">
            <a:extLst>
              <a:ext uri="{FF2B5EF4-FFF2-40B4-BE49-F238E27FC236}">
                <a16:creationId xmlns:a16="http://schemas.microsoft.com/office/drawing/2014/main" id="{FE1EAF9D-31C7-6064-1FF3-22ECF621DBFD}"/>
              </a:ext>
            </a:extLst>
          </p:cNvPr>
          <p:cNvPicPr>
            <a:picLocks noChangeAspect="1"/>
          </p:cNvPicPr>
          <p:nvPr/>
        </p:nvPicPr>
        <p:blipFill>
          <a:blip r:embed="rId2"/>
          <a:srcRect t="5398" b="11219"/>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fontScale="92500" lnSpcReduction="20000"/>
          </a:bodyPr>
          <a:lstStyle/>
          <a:p>
            <a:pPr marL="0" indent="0">
              <a:buNone/>
            </a:pPr>
            <a:r>
              <a:rPr lang="en-US" sz="1800" dirty="0">
                <a:ea typeface="+mn-lt"/>
                <a:cs typeface="+mn-lt"/>
              </a:rPr>
              <a:t>The map shows all SpaceX launch sites from the dataset. Three sites appear:</a:t>
            </a:r>
            <a:endParaRPr lang="en-US" dirty="0">
              <a:ea typeface="Calibri" panose="020F0502020204030204"/>
              <a:cs typeface="Calibri" panose="020F0502020204030204"/>
            </a:endParaRPr>
          </a:p>
          <a:p>
            <a:r>
              <a:rPr lang="en-US" sz="1800" dirty="0">
                <a:ea typeface="+mn-lt"/>
                <a:cs typeface="+mn-lt"/>
              </a:rPr>
              <a:t>VAFB SLC-4E (California)</a:t>
            </a:r>
            <a:endParaRPr lang="en-US" dirty="0"/>
          </a:p>
          <a:p>
            <a:r>
              <a:rPr lang="en-US" sz="1800" dirty="0">
                <a:ea typeface="+mn-lt"/>
                <a:cs typeface="+mn-lt"/>
              </a:rPr>
              <a:t>CCAFS LC-40 (Florida)</a:t>
            </a:r>
            <a:endParaRPr lang="en-US" dirty="0"/>
          </a:p>
          <a:p>
            <a:r>
              <a:rPr lang="en-US" sz="1800" dirty="0">
                <a:ea typeface="+mn-lt"/>
                <a:cs typeface="+mn-lt"/>
              </a:rPr>
              <a:t>KSC LC-39A (Florida)</a:t>
            </a:r>
            <a:endParaRPr lang="en-US" dirty="0"/>
          </a:p>
          <a:p>
            <a:pPr marL="0" indent="0">
              <a:buNone/>
            </a:pPr>
            <a:r>
              <a:rPr lang="en-US" sz="1800" dirty="0">
                <a:ea typeface="+mn-lt"/>
                <a:cs typeface="+mn-lt"/>
              </a:rPr>
              <a:t>All launch sites are located in the United States.</a:t>
            </a:r>
            <a:endParaRPr lang="en-US" dirty="0">
              <a:ea typeface="Calibri" panose="020F0502020204030204"/>
              <a:cs typeface="Calibri" panose="020F0502020204030204"/>
            </a:endParaRPr>
          </a:p>
          <a:p>
            <a:pPr marL="0" indent="0">
              <a:buNone/>
            </a:pPr>
            <a:r>
              <a:rPr lang="en-US" sz="1800" dirty="0">
                <a:ea typeface="+mn-lt"/>
                <a:cs typeface="+mn-lt"/>
              </a:rPr>
              <a:t>Florida sites appear close together because they are only a few kilometers apart.</a:t>
            </a:r>
            <a:endParaRPr lang="en-US" dirty="0">
              <a:ea typeface="Calibri" panose="020F0502020204030204"/>
              <a:cs typeface="Calibri" panose="020F0502020204030204"/>
            </a:endParaRPr>
          </a:p>
          <a:p>
            <a:pPr marL="0" indent="0">
              <a:spcBef>
                <a:spcPts val="1400"/>
              </a:spcBef>
              <a:buNone/>
            </a:pPr>
            <a:r>
              <a:rPr lang="en-US" sz="1800" dirty="0">
                <a:ea typeface="+mn-lt"/>
                <a:cs typeface="+mn-lt"/>
              </a:rPr>
              <a:t>West Coast is used mainly for polar orbits, while East Coast supports most other missions.</a:t>
            </a:r>
            <a:endParaRPr lang="en-US" dirty="0">
              <a:ea typeface="Calibri" panose="020F0502020204030204"/>
              <a:cs typeface="Calibri" panose="020F0502020204030204"/>
            </a:endParaRPr>
          </a:p>
          <a:p>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3" y="3752849"/>
            <a:ext cx="3290887" cy="245268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IBM Plex Mono SemiBold"/>
                <a:ea typeface="+mj-ea"/>
                <a:cs typeface="+mj-cs"/>
              </a:rPr>
              <a:t>Color-Coded Launch Outcomes at CCAFS and KSC Launch Sites</a:t>
            </a:r>
            <a:endParaRPr lang="en-US" dirty="0">
              <a:solidFill>
                <a:schemeClr val="tx1"/>
              </a:solidFill>
              <a:ea typeface="+mj-ea"/>
              <a:cs typeface="+mj-cs"/>
            </a:endParaRPr>
          </a:p>
        </p:txBody>
      </p:sp>
      <p:pic>
        <p:nvPicPr>
          <p:cNvPr id="2" name="Picture 1" descr="A map of a city&#10;&#10;AI-generated content may be incorrect.">
            <a:extLst>
              <a:ext uri="{FF2B5EF4-FFF2-40B4-BE49-F238E27FC236}">
                <a16:creationId xmlns:a16="http://schemas.microsoft.com/office/drawing/2014/main" id="{B4D80950-E3C6-564B-C0D0-FD64CBA2F1D9}"/>
              </a:ext>
            </a:extLst>
          </p:cNvPr>
          <p:cNvPicPr>
            <a:picLocks noChangeAspect="1"/>
          </p:cNvPicPr>
          <p:nvPr/>
        </p:nvPicPr>
        <p:blipFill>
          <a:blip r:embed="rId2"/>
          <a:srcRect t="10824" b="22286"/>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fontScale="92500" lnSpcReduction="10000"/>
          </a:bodyPr>
          <a:lstStyle/>
          <a:p>
            <a:pPr marL="0" indent="0">
              <a:buNone/>
            </a:pPr>
            <a:endParaRPr lang="en-US" sz="1800" dirty="0">
              <a:ea typeface="Calibri"/>
              <a:cs typeface="Calibri"/>
            </a:endParaRPr>
          </a:p>
          <a:p>
            <a:r>
              <a:rPr lang="en-US" sz="1800" dirty="0">
                <a:ea typeface="+mn-lt"/>
                <a:cs typeface="+mn-lt"/>
              </a:rPr>
              <a:t>Each marker represents a Falcon 9 launch, color-coded by landing outcome:</a:t>
            </a:r>
            <a:endParaRPr lang="en-US" dirty="0"/>
          </a:p>
          <a:p>
            <a:r>
              <a:rPr lang="en-US" sz="1800" dirty="0">
                <a:ea typeface="+mn-lt"/>
                <a:cs typeface="+mn-lt"/>
              </a:rPr>
              <a:t>Green markers → Successful landing</a:t>
            </a:r>
            <a:endParaRPr lang="en-US" dirty="0"/>
          </a:p>
          <a:p>
            <a:r>
              <a:rPr lang="en-US" sz="1800" dirty="0">
                <a:ea typeface="+mn-lt"/>
                <a:cs typeface="+mn-lt"/>
              </a:rPr>
              <a:t>Red markers → Failed landing</a:t>
            </a:r>
            <a:endParaRPr lang="en-US" dirty="0"/>
          </a:p>
          <a:p>
            <a:r>
              <a:rPr lang="en-US" sz="1800" dirty="0">
                <a:ea typeface="+mn-lt"/>
                <a:cs typeface="+mn-lt"/>
              </a:rPr>
              <a:t>The </a:t>
            </a:r>
            <a:r>
              <a:rPr lang="en-US" sz="1800" dirty="0" err="1">
                <a:ea typeface="+mn-lt"/>
                <a:cs typeface="+mn-lt"/>
              </a:rPr>
              <a:t>MarkerCluster</a:t>
            </a:r>
            <a:r>
              <a:rPr lang="en-US" sz="1800" dirty="0">
                <a:ea typeface="+mn-lt"/>
                <a:cs typeface="+mn-lt"/>
              </a:rPr>
              <a:t> groups markers into a spiral-like cluster when zoomed in, making dense launch activity easy to visualize.</a:t>
            </a:r>
            <a:endParaRPr lang="en-US" dirty="0"/>
          </a:p>
          <a:p>
            <a:pPr>
              <a:spcBef>
                <a:spcPts val="1400"/>
              </a:spcBef>
            </a:pPr>
            <a:r>
              <a:rPr lang="en-US" sz="1800" dirty="0">
                <a:ea typeface="+mn-lt"/>
                <a:cs typeface="+mn-lt"/>
              </a:rPr>
              <a:t>Green markers grow in frequency over time, reflecting SpaceX’s increasing landing reliability.</a:t>
            </a:r>
            <a:endParaRPr lang="en-US" dirty="0"/>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E3533CD-D868-EB54-B463-9D8CF47F6B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499DD1-A7CF-016A-BC18-798EE3D7562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F3B88021-3A2C-B9B7-9CA3-184C7B74F4AF}"/>
              </a:ext>
            </a:extLst>
          </p:cNvPr>
          <p:cNvSpPr>
            <a:spLocks noGrp="1"/>
          </p:cNvSpPr>
          <p:nvPr>
            <p:ph idx="4294967295"/>
          </p:nvPr>
        </p:nvSpPr>
        <p:spPr>
          <a:xfrm>
            <a:off x="770312" y="1825625"/>
            <a:ext cx="5326441" cy="4405766"/>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    KSC LC-39A has the highest number of successful launches. </a:t>
            </a:r>
            <a:endParaRPr lang="en-US" dirty="0">
              <a:solidFill>
                <a:schemeClr val="accent3">
                  <a:lumMod val="25000"/>
                </a:schemeClr>
              </a:solidFill>
            </a:endParaRPr>
          </a:p>
          <a:p>
            <a:endParaRPr lang="en-US">
              <a:ea typeface="Calibri" panose="020F0502020204030204"/>
              <a:cs typeface="Calibri" panose="020F0502020204030204"/>
            </a:endParaRPr>
          </a:p>
          <a:p>
            <a:r>
              <a:rPr lang="en-US" sz="2200" dirty="0">
                <a:solidFill>
                  <a:schemeClr val="accent3">
                    <a:lumMod val="25000"/>
                  </a:schemeClr>
                </a:solidFill>
                <a:ea typeface="+mn-lt"/>
                <a:cs typeface="+mn-lt"/>
              </a:rPr>
              <a:t>    CCAFS LC-40 also contributes a large share of successes. </a:t>
            </a:r>
            <a:endParaRPr lang="en-US" dirty="0">
              <a:solidFill>
                <a:schemeClr val="accent3">
                  <a:lumMod val="25000"/>
                </a:schemeClr>
              </a:solidFill>
            </a:endParaRPr>
          </a:p>
          <a:p>
            <a:endParaRPr lang="en-US"/>
          </a:p>
          <a:p>
            <a:pPr>
              <a:lnSpc>
                <a:spcPct val="100000"/>
              </a:lnSpc>
              <a:spcBef>
                <a:spcPts val="1400"/>
              </a:spcBef>
            </a:pPr>
            <a:r>
              <a:rPr lang="en-US" sz="2200" dirty="0">
                <a:solidFill>
                  <a:schemeClr val="accent3">
                    <a:lumMod val="25000"/>
                  </a:schemeClr>
                </a:solidFill>
                <a:ea typeface="+mn-lt"/>
                <a:cs typeface="+mn-lt"/>
              </a:rPr>
              <a:t>    VAFB SLC-4E shows fewer successes due to fewer missions.</a:t>
            </a:r>
            <a:endParaRPr lang="en-US" dirty="0"/>
          </a:p>
          <a:p>
            <a:endParaRPr lang="en-US"/>
          </a:p>
        </p:txBody>
      </p:sp>
      <p:sp>
        <p:nvSpPr>
          <p:cNvPr id="8" name="Title 1">
            <a:extLst>
              <a:ext uri="{FF2B5EF4-FFF2-40B4-BE49-F238E27FC236}">
                <a16:creationId xmlns:a16="http://schemas.microsoft.com/office/drawing/2014/main" id="{75F2BF9E-C93F-24BE-262A-0A91D8FA008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Launch Success Distribution Across All SpaceX Sites</a:t>
            </a:r>
            <a:endParaRPr lang="en-US" dirty="0">
              <a:solidFill>
                <a:srgbClr val="0B49CB"/>
              </a:solidFill>
              <a:latin typeface="Abadi"/>
            </a:endParaRPr>
          </a:p>
        </p:txBody>
      </p:sp>
      <p:pic>
        <p:nvPicPr>
          <p:cNvPr id="7" name="Picture 6" descr="A pie chart with numbers and text&#10;&#10;AI-generated content may be incorrect.">
            <a:extLst>
              <a:ext uri="{FF2B5EF4-FFF2-40B4-BE49-F238E27FC236}">
                <a16:creationId xmlns:a16="http://schemas.microsoft.com/office/drawing/2014/main" id="{AE8D5DD2-623A-81EF-AEEC-4ED55D41CAE6}"/>
              </a:ext>
            </a:extLst>
          </p:cNvPr>
          <p:cNvPicPr>
            <a:picLocks noChangeAspect="1"/>
          </p:cNvPicPr>
          <p:nvPr/>
        </p:nvPicPr>
        <p:blipFill>
          <a:blip r:embed="rId3"/>
          <a:srcRect r="6164"/>
          <a:stretch>
            <a:fillRect/>
          </a:stretch>
        </p:blipFill>
        <p:spPr>
          <a:xfrm>
            <a:off x="6697084" y="1854892"/>
            <a:ext cx="4589855" cy="3142957"/>
          </a:xfrm>
          <a:prstGeom prst="rect">
            <a:avLst/>
          </a:prstGeom>
        </p:spPr>
      </p:pic>
    </p:spTree>
    <p:extLst>
      <p:ext uri="{BB962C8B-B14F-4D97-AF65-F5344CB8AC3E}">
        <p14:creationId xmlns:p14="http://schemas.microsoft.com/office/powerpoint/2010/main" val="2162313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312" y="1825625"/>
            <a:ext cx="5326441" cy="4405766"/>
          </a:xfrm>
          <a:prstGeom prst="rect">
            <a:avLst/>
          </a:prstGeom>
        </p:spPr>
        <p:txBody>
          <a:bodyPr lIns="91440" tIns="45720" rIns="91440" bIns="45720" anchor="t">
            <a:normAutofit fontScale="85000" lnSpcReduction="20000"/>
          </a:bodyPr>
          <a:lstStyle/>
          <a:p>
            <a:r>
              <a:rPr lang="en-US" dirty="0">
                <a:ea typeface="+mn-lt"/>
                <a:cs typeface="+mn-lt"/>
              </a:rPr>
              <a:t>The pie chart shows successful launches (1) vs failed launches (0) at KSC LC-39A.</a:t>
            </a:r>
          </a:p>
          <a:p>
            <a:endParaRPr lang="en-US" dirty="0">
              <a:ea typeface="+mn-lt"/>
              <a:cs typeface="+mn-lt"/>
            </a:endParaRPr>
          </a:p>
          <a:p>
            <a:r>
              <a:rPr lang="en-US" dirty="0">
                <a:ea typeface="+mn-lt"/>
                <a:cs typeface="+mn-lt"/>
              </a:rPr>
              <a:t>KSC LC-39A has a high success ratio (≈77%), making it the top-performing launch site.</a:t>
            </a:r>
            <a:endParaRPr lang="en-US" dirty="0">
              <a:ea typeface="Calibri" panose="020F0502020204030204"/>
              <a:cs typeface="Calibri" panose="020F0502020204030204"/>
            </a:endParaRPr>
          </a:p>
          <a:p>
            <a:endParaRPr lang="en-US"/>
          </a:p>
          <a:p>
            <a:r>
              <a:rPr lang="en-US" dirty="0">
                <a:ea typeface="+mn-lt"/>
                <a:cs typeface="+mn-lt"/>
              </a:rPr>
              <a:t>Failures are relatively few, representing only about 23% of launches.</a:t>
            </a:r>
            <a:endParaRPr lang="en-US" dirty="0"/>
          </a:p>
          <a:p>
            <a:endParaRPr lang="en-US"/>
          </a:p>
          <a:p>
            <a:r>
              <a:rPr lang="en-US" dirty="0">
                <a:ea typeface="+mn-lt"/>
                <a:cs typeface="+mn-lt"/>
              </a:rPr>
              <a:t>This confirms LC-39A as SpaceX’s most reliable site in the dataset.</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Success vs Failure Breakdown for KSC LC-39A</a:t>
            </a:r>
            <a:endParaRPr lang="en-US" dirty="0">
              <a:latin typeface="IBM Plex Mono SemiBold"/>
            </a:endParaRPr>
          </a:p>
        </p:txBody>
      </p:sp>
      <p:pic>
        <p:nvPicPr>
          <p:cNvPr id="2" name="Picture 1" descr="A blue and red pie chart&#10;&#10;AI-generated content may be incorrect.">
            <a:extLst>
              <a:ext uri="{FF2B5EF4-FFF2-40B4-BE49-F238E27FC236}">
                <a16:creationId xmlns:a16="http://schemas.microsoft.com/office/drawing/2014/main" id="{4B5099D1-A48C-F42B-F197-D2B5C233EE65}"/>
              </a:ext>
            </a:extLst>
          </p:cNvPr>
          <p:cNvPicPr>
            <a:picLocks noChangeAspect="1"/>
          </p:cNvPicPr>
          <p:nvPr/>
        </p:nvPicPr>
        <p:blipFill>
          <a:blip r:embed="rId3"/>
          <a:stretch>
            <a:fillRect/>
          </a:stretch>
        </p:blipFill>
        <p:spPr>
          <a:xfrm>
            <a:off x="6718300" y="2035402"/>
            <a:ext cx="4851401" cy="30321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591" cy="4405766"/>
          </a:xfrm>
          <a:prstGeom prst="rect">
            <a:avLst/>
          </a:prstGeom>
        </p:spPr>
        <p:txBody>
          <a:bodyPr lIns="91440" tIns="45720" rIns="91440" bIns="45720" anchor="t">
            <a:normAutofit fontScale="92500" lnSpcReduction="10000"/>
          </a:bodyPr>
          <a:lstStyle/>
          <a:p>
            <a:r>
              <a:rPr lang="en-US" sz="2200">
                <a:solidFill>
                  <a:schemeClr val="accent3">
                    <a:lumMod val="25000"/>
                  </a:schemeClr>
                </a:solidFill>
                <a:ea typeface="+mn-lt"/>
                <a:cs typeface="+mn-lt"/>
              </a:rPr>
              <a:t>Successes occur across almost all payload levels, from very low to nearly 10,000 kg.</a:t>
            </a:r>
            <a:endParaRPr lang="en-US">
              <a:ea typeface="Calibri" panose="020F0502020204030204"/>
              <a:cs typeface="Calibri" panose="020F0502020204030204"/>
            </a:endParaRPr>
          </a:p>
          <a:p>
            <a:endParaRPr lang="en-US"/>
          </a:p>
          <a:p>
            <a:r>
              <a:rPr lang="en-US" sz="2200">
                <a:solidFill>
                  <a:schemeClr val="accent3">
                    <a:lumMod val="25000"/>
                  </a:schemeClr>
                </a:solidFill>
                <a:ea typeface="+mn-lt"/>
                <a:cs typeface="+mn-lt"/>
              </a:rPr>
              <a:t>FT (Full Thrust) and B4 boosters show many successful launches, indicating high reliability.</a:t>
            </a:r>
            <a:endParaRPr lang="en-US"/>
          </a:p>
          <a:p>
            <a:endParaRPr lang="en-US" dirty="0">
              <a:solidFill>
                <a:srgbClr val="000000"/>
              </a:solidFill>
              <a:ea typeface="+mn-lt"/>
              <a:cs typeface="+mn-lt"/>
            </a:endParaRPr>
          </a:p>
          <a:p>
            <a:r>
              <a:rPr lang="en-US" sz="2200">
                <a:solidFill>
                  <a:schemeClr val="accent3">
                    <a:lumMod val="25000"/>
                  </a:schemeClr>
                </a:solidFill>
                <a:ea typeface="+mn-lt"/>
                <a:cs typeface="+mn-lt"/>
              </a:rPr>
              <a:t>Most failures happen in the lower to mid payload range (0–6000 kg) and with older boosters (v1.0, v1.1).</a:t>
            </a:r>
            <a:endParaRPr lang="en-US">
              <a:solidFill>
                <a:schemeClr val="accent3">
                  <a:lumMod val="25000"/>
                </a:schemeClr>
              </a:solidFill>
              <a:ea typeface="Calibri" panose="020F0502020204030204"/>
              <a:cs typeface="Calibri" panose="020F0502020204030204"/>
            </a:endParaRPr>
          </a:p>
          <a:p>
            <a:endParaRPr lang="en-US"/>
          </a:p>
          <a:p>
            <a:pPr>
              <a:lnSpc>
                <a:spcPct val="100000"/>
              </a:lnSpc>
              <a:spcBef>
                <a:spcPts val="1400"/>
              </a:spcBef>
            </a:pPr>
            <a:r>
              <a:rPr lang="en-US" sz="2200">
                <a:solidFill>
                  <a:schemeClr val="accent3">
                    <a:lumMod val="25000"/>
                  </a:schemeClr>
                </a:solidFill>
                <a:ea typeface="+mn-lt"/>
                <a:cs typeface="+mn-lt"/>
              </a:rPr>
              <a:t>There is no strong correlation between payload mass and success — booster version matters more than payload weight.</a:t>
            </a:r>
            <a:endParaRPr lang="en-US">
              <a:solidFill>
                <a:schemeClr val="accent3">
                  <a:lumMod val="25000"/>
                </a:schemeClr>
              </a:solidFill>
              <a:ea typeface="+mn-lt"/>
              <a:cs typeface="+mn-lt"/>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Payload vs Launch Outcome</a:t>
            </a:r>
            <a:endParaRPr lang="en-US" dirty="0"/>
          </a:p>
        </p:txBody>
      </p:sp>
      <p:pic>
        <p:nvPicPr>
          <p:cNvPr id="2" name="Picture 1" descr="A graph with colored dots and numbers&#10;&#10;AI-generated content may be incorrect.">
            <a:extLst>
              <a:ext uri="{FF2B5EF4-FFF2-40B4-BE49-F238E27FC236}">
                <a16:creationId xmlns:a16="http://schemas.microsoft.com/office/drawing/2014/main" id="{5C6D826F-600C-CC4D-CE14-E9B41A363C59}"/>
              </a:ext>
            </a:extLst>
          </p:cNvPr>
          <p:cNvPicPr>
            <a:picLocks noChangeAspect="1"/>
          </p:cNvPicPr>
          <p:nvPr/>
        </p:nvPicPr>
        <p:blipFill>
          <a:blip r:embed="rId3"/>
          <a:stretch>
            <a:fillRect/>
          </a:stretch>
        </p:blipFill>
        <p:spPr>
          <a:xfrm>
            <a:off x="7450137" y="2318430"/>
            <a:ext cx="3541940" cy="25295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90909"/>
            <a:ext cx="10395514" cy="45525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a:solidFill>
                  <a:schemeClr val="accent3">
                    <a:lumMod val="25000"/>
                  </a:schemeClr>
                </a:solidFill>
                <a:latin typeface="IBM Plex Mono Text"/>
              </a:rPr>
              <a:t>Project background and context:</a:t>
            </a:r>
          </a:p>
          <a:p>
            <a:pPr marL="0" indent="0">
              <a:buNone/>
            </a:pPr>
            <a:r>
              <a:rPr lang="en-US" sz="2000">
                <a:solidFill>
                  <a:schemeClr val="accent3">
                    <a:lumMod val="25000"/>
                  </a:schemeClr>
                </a:solidFill>
                <a:latin typeface="IBM Plex Mono Text"/>
              </a:rPr>
              <a:t>The project focuses on SpaceX’s Falcon 9 rockets, whose ability to land and be reused greatly reduces launch costs. As a data scientist for a competing company, your goal is to analyze SpaceX’s historical launches to understand what drives first-stage landing success.</a:t>
            </a:r>
            <a:endParaRPr lang="en-US" sz="2000">
              <a:solidFill>
                <a:schemeClr val="accent3">
                  <a:lumMod val="25000"/>
                </a:schemeClr>
              </a:solidFill>
            </a:endParaRPr>
          </a:p>
          <a:p>
            <a:endParaRPr lang="en-US" sz="2000" b="1"/>
          </a:p>
          <a:p>
            <a:pPr marL="0" indent="0">
              <a:buNone/>
            </a:pPr>
            <a:r>
              <a:rPr lang="en-US" sz="2000" b="1">
                <a:solidFill>
                  <a:schemeClr val="accent3">
                    <a:lumMod val="25000"/>
                  </a:schemeClr>
                </a:solidFill>
                <a:latin typeface="IBM Plex Mono Text"/>
              </a:rPr>
              <a:t>Problems you want to find answers:</a:t>
            </a:r>
            <a:endParaRPr lang="en-US" sz="2000" b="1">
              <a:solidFill>
                <a:schemeClr val="accent3">
                  <a:lumMod val="25000"/>
                </a:schemeClr>
              </a:solidFill>
            </a:endParaRPr>
          </a:p>
          <a:p>
            <a:pPr marL="0" indent="0">
              <a:spcBef>
                <a:spcPts val="1400"/>
              </a:spcBef>
              <a:buNone/>
            </a:pPr>
            <a:r>
              <a:rPr lang="en-US" sz="2000">
                <a:solidFill>
                  <a:schemeClr val="accent3">
                    <a:lumMod val="25000"/>
                  </a:schemeClr>
                </a:solidFill>
                <a:latin typeface="IBM Plex Mono Text"/>
              </a:rPr>
              <a:t>Which factors most influence landing success? How accurately can we predict whether a launch will land successfully? And how can these insights help estimate costs and improve competitive bidding on future launches?</a:t>
            </a:r>
            <a:endParaRPr lang="en-US" sz="2000">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endParaRPr lang="en-US" sz="2200" dirty="0">
              <a:solidFill>
                <a:srgbClr val="292929"/>
              </a:solidFill>
              <a:ea typeface="Calibri" panose="020F0502020204030204"/>
              <a:cs typeface="Calibri" panose="020F0502020204030204"/>
            </a:endParaRPr>
          </a:p>
          <a:p>
            <a:r>
              <a:rPr lang="en-US" sz="2200">
                <a:solidFill>
                  <a:schemeClr val="accent3">
                    <a:lumMod val="25000"/>
                  </a:schemeClr>
                </a:solidFill>
                <a:ea typeface="+mn-lt"/>
                <a:cs typeface="+mn-lt"/>
              </a:rPr>
              <a:t>Logistic Regression, SVM, and KNN all achieve 0.83 accuracy.</a:t>
            </a:r>
            <a:endParaRPr lang="en-US">
              <a:solidFill>
                <a:schemeClr val="accent3">
                  <a:lumMod val="25000"/>
                </a:schemeClr>
              </a:solidFill>
              <a:ea typeface="+mn-lt"/>
              <a:cs typeface="+mn-lt"/>
            </a:endParaRPr>
          </a:p>
          <a:p>
            <a:endParaRPr lang="en-US"/>
          </a:p>
          <a:p>
            <a:r>
              <a:rPr lang="en-US" sz="2200">
                <a:solidFill>
                  <a:schemeClr val="accent3">
                    <a:lumMod val="25000"/>
                  </a:schemeClr>
                </a:solidFill>
                <a:ea typeface="+mn-lt"/>
                <a:cs typeface="+mn-lt"/>
              </a:rPr>
              <a:t>Decision Tree performs slightly lower at 0.78.</a:t>
            </a:r>
            <a:endParaRPr lang="en-US">
              <a:solidFill>
                <a:schemeClr val="accent3">
                  <a:lumMod val="25000"/>
                </a:schemeClr>
              </a:solidFill>
              <a:ea typeface="+mn-lt"/>
              <a:cs typeface="+mn-lt"/>
            </a:endParaRPr>
          </a:p>
          <a:p>
            <a:endParaRPr lang="en-US"/>
          </a:p>
          <a:p>
            <a:pPr>
              <a:lnSpc>
                <a:spcPct val="100000"/>
              </a:lnSpc>
              <a:spcBef>
                <a:spcPts val="1400"/>
              </a:spcBef>
            </a:pPr>
            <a:r>
              <a:rPr lang="en-US" sz="2200" dirty="0">
                <a:solidFill>
                  <a:schemeClr val="accent3">
                    <a:lumMod val="25000"/>
                  </a:schemeClr>
                </a:solidFill>
                <a:ea typeface="+mn-lt"/>
                <a:cs typeface="+mn-lt"/>
              </a:rPr>
              <a:t>Overall, three models tie for the best performance.</a:t>
            </a:r>
            <a:endParaRPr lang="en-US">
              <a:solidFill>
                <a:schemeClr val="accent3">
                  <a:lumMod val="25000"/>
                </a:schemeClr>
              </a:solidFill>
              <a:ea typeface="+mn-lt"/>
              <a:cs typeface="+mn-lt"/>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a:extLst>
              <a:ext uri="{FF2B5EF4-FFF2-40B4-BE49-F238E27FC236}">
                <a16:creationId xmlns:a16="http://schemas.microsoft.com/office/drawing/2014/main" id="{FE72D307-4905-2B80-3D26-C75AC5F4E167}"/>
              </a:ext>
            </a:extLst>
          </p:cNvPr>
          <p:cNvPicPr>
            <a:picLocks noChangeAspect="1"/>
          </p:cNvPicPr>
          <p:nvPr/>
        </p:nvPicPr>
        <p:blipFill>
          <a:blip r:embed="rId3"/>
          <a:stretch>
            <a:fillRect/>
          </a:stretch>
        </p:blipFill>
        <p:spPr>
          <a:xfrm>
            <a:off x="6602639" y="2248127"/>
            <a:ext cx="4683579" cy="30239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3246" cy="3811588"/>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Correct predictions: 3 for “did not land” and 12 for “landed.”</a:t>
            </a:r>
            <a:endParaRPr lang="en-US"/>
          </a:p>
          <a:p>
            <a:endParaRPr lang="en-US"/>
          </a:p>
          <a:p>
            <a:r>
              <a:rPr lang="en-US" sz="2200" dirty="0">
                <a:solidFill>
                  <a:schemeClr val="accent3">
                    <a:lumMod val="25000"/>
                  </a:schemeClr>
                </a:solidFill>
                <a:ea typeface="+mn-lt"/>
                <a:cs typeface="+mn-lt"/>
              </a:rPr>
              <a:t>The model misclassified 3 cases as “landed” when they actually “did not land.”</a:t>
            </a:r>
            <a:endParaRPr lang="en-US" dirty="0">
              <a:solidFill>
                <a:schemeClr val="accent3">
                  <a:lumMod val="25000"/>
                </a:schemeClr>
              </a:solidFill>
            </a:endParaRPr>
          </a:p>
          <a:p>
            <a:endParaRPr lang="en-US"/>
          </a:p>
          <a:p>
            <a:pPr>
              <a:lnSpc>
                <a:spcPct val="100000"/>
              </a:lnSpc>
              <a:spcBef>
                <a:spcPts val="1400"/>
              </a:spcBef>
            </a:pPr>
            <a:r>
              <a:rPr lang="en-US" sz="2200" dirty="0">
                <a:solidFill>
                  <a:schemeClr val="accent3">
                    <a:lumMod val="25000"/>
                  </a:schemeClr>
                </a:solidFill>
                <a:ea typeface="+mn-lt"/>
                <a:cs typeface="+mn-lt"/>
              </a:rPr>
              <a:t>No false negatives: the model never predicted “did not land” for a true landing.</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descr="A diagram of different colored squares&#10;&#10;AI-generated content may be incorrect.">
            <a:extLst>
              <a:ext uri="{FF2B5EF4-FFF2-40B4-BE49-F238E27FC236}">
                <a16:creationId xmlns:a16="http://schemas.microsoft.com/office/drawing/2014/main" id="{F0AFFC0E-BF5E-C90C-8C3F-47608DA88D0A}"/>
              </a:ext>
            </a:extLst>
          </p:cNvPr>
          <p:cNvPicPr>
            <a:picLocks noChangeAspect="1"/>
          </p:cNvPicPr>
          <p:nvPr/>
        </p:nvPicPr>
        <p:blipFill>
          <a:blip r:embed="rId3"/>
          <a:stretch>
            <a:fillRect/>
          </a:stretch>
        </p:blipFill>
        <p:spPr>
          <a:xfrm>
            <a:off x="6238875" y="1688419"/>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2198" cy="4360409"/>
          </a:xfrm>
          <a:prstGeom prst="rect">
            <a:avLst/>
          </a:prstGeom>
        </p:spPr>
        <p:txBody>
          <a:bodyPr lIns="91440" tIns="45720" rIns="91440" bIns="45720" anchor="t">
            <a:normAutofit fontScale="70000" lnSpcReduction="20000"/>
          </a:bodyPr>
          <a:lstStyle/>
          <a:p>
            <a:r>
              <a:rPr lang="en-US" sz="2200" dirty="0">
                <a:solidFill>
                  <a:schemeClr val="accent3">
                    <a:lumMod val="25000"/>
                  </a:schemeClr>
                </a:solidFill>
                <a:ea typeface="+mn-lt"/>
                <a:cs typeface="+mn-lt"/>
              </a:rPr>
              <a:t>This capstone project demonstrated the full data science workflow — from data collection and cleaning to exploratory analysis, visualization, modeling, and evaluation.</a:t>
            </a:r>
            <a:endParaRPr lang="en-US" sz="2200" dirty="0">
              <a:solidFill>
                <a:schemeClr val="accent3">
                  <a:lumMod val="25000"/>
                </a:schemeClr>
              </a:solidFill>
              <a:latin typeface="Abadi" panose="020B0604020104020204" pitchFamily="34" charset="0"/>
            </a:endParaRPr>
          </a:p>
          <a:p>
            <a:endParaRPr lang="en-US"/>
          </a:p>
          <a:p>
            <a:r>
              <a:rPr lang="en-US" sz="2200" dirty="0">
                <a:solidFill>
                  <a:schemeClr val="accent3">
                    <a:lumMod val="25000"/>
                  </a:schemeClr>
                </a:solidFill>
                <a:ea typeface="+mn-lt"/>
                <a:cs typeface="+mn-lt"/>
              </a:rPr>
              <a:t>Using real SpaceX launch data, we explored key factors that influence Falcon 9 landing success, including launch site, payload mass, and booster version.</a:t>
            </a:r>
            <a:endParaRPr lang="en-US" dirty="0">
              <a:solidFill>
                <a:schemeClr val="accent3">
                  <a:lumMod val="25000"/>
                </a:schemeClr>
              </a:solidFill>
            </a:endParaRPr>
          </a:p>
          <a:p>
            <a:endParaRPr lang="en-US"/>
          </a:p>
          <a:p>
            <a:r>
              <a:rPr lang="en-US" sz="2200" dirty="0">
                <a:solidFill>
                  <a:schemeClr val="accent3">
                    <a:lumMod val="25000"/>
                  </a:schemeClr>
                </a:solidFill>
                <a:ea typeface="+mn-lt"/>
                <a:cs typeface="+mn-lt"/>
              </a:rPr>
              <a:t>Visual analyses showed that some launch sites, such as KSC LC-39A, consistently achieve higher success rates, and that newer booster versions tend to perform better.</a:t>
            </a:r>
            <a:endParaRPr lang="en-US" dirty="0">
              <a:solidFill>
                <a:schemeClr val="accent3">
                  <a:lumMod val="25000"/>
                </a:schemeClr>
              </a:solidFill>
            </a:endParaRPr>
          </a:p>
          <a:p>
            <a:endParaRPr lang="en-US"/>
          </a:p>
          <a:p>
            <a:r>
              <a:rPr lang="en-US" sz="2200" dirty="0">
                <a:solidFill>
                  <a:schemeClr val="accent3">
                    <a:lumMod val="25000"/>
                  </a:schemeClr>
                </a:solidFill>
                <a:ea typeface="+mn-lt"/>
                <a:cs typeface="+mn-lt"/>
              </a:rPr>
              <a:t>Machine learning models (Logistic Regression, SVM, Decision Tree, and KNN) were built to predict landing outcomes.</a:t>
            </a:r>
            <a:endParaRPr lang="en-US">
              <a:solidFill>
                <a:schemeClr val="accent3">
                  <a:lumMod val="25000"/>
                </a:schemeClr>
              </a:solidFill>
              <a:ea typeface="Calibri"/>
              <a:cs typeface="Calibri"/>
            </a:endParaRPr>
          </a:p>
          <a:p>
            <a:endParaRPr lang="en-US" sz="2200" dirty="0">
              <a:solidFill>
                <a:schemeClr val="accent3">
                  <a:lumMod val="25000"/>
                </a:schemeClr>
              </a:solidFill>
              <a:ea typeface="+mn-lt"/>
              <a:cs typeface="+mn-lt"/>
            </a:endParaRPr>
          </a:p>
          <a:p>
            <a:r>
              <a:rPr lang="en-US" sz="2200" dirty="0">
                <a:solidFill>
                  <a:schemeClr val="accent3">
                    <a:lumMod val="25000"/>
                  </a:schemeClr>
                </a:solidFill>
                <a:ea typeface="+mn-lt"/>
                <a:cs typeface="+mn-lt"/>
              </a:rPr>
              <a:t>Most models achieved strong performance, with Logistic Regression, SVM, and KNN reaching 83% accuracy.</a:t>
            </a:r>
            <a:endParaRPr lang="en-US" dirty="0">
              <a:solidFill>
                <a:schemeClr val="accent3">
                  <a:lumMod val="25000"/>
                </a:schemeClr>
              </a:solidFill>
            </a:endParaRPr>
          </a:p>
          <a:p>
            <a:endParaRPr lang="en-US"/>
          </a:p>
          <a:p>
            <a:pPr>
              <a:lnSpc>
                <a:spcPct val="100000"/>
              </a:lnSpc>
              <a:spcBef>
                <a:spcPts val="1400"/>
              </a:spcBef>
            </a:pPr>
            <a:r>
              <a:rPr lang="en-US" sz="2200" dirty="0">
                <a:solidFill>
                  <a:schemeClr val="accent3">
                    <a:lumMod val="25000"/>
                  </a:schemeClr>
                </a:solidFill>
                <a:ea typeface="+mn-lt"/>
                <a:cs typeface="+mn-lt"/>
              </a:rPr>
              <a:t>The confusion matrix revealed that the selected model is particularly strong at predicting successful landings, with very few misclassifications.</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a:lnSpc>
                <a:spcPct val="120000"/>
              </a:lnSpc>
              <a:spcBef>
                <a:spcPts val="1400"/>
              </a:spcBef>
            </a:pPr>
            <a:r>
              <a:rPr lang="en-US" sz="8800">
                <a:solidFill>
                  <a:schemeClr val="accent3">
                    <a:lumMod val="25000"/>
                  </a:schemeClr>
                </a:solidFill>
                <a:latin typeface="Abadi"/>
              </a:rPr>
              <a:t>Perform data wrangling</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a:t>
            </a:r>
          </a:p>
          <a:p>
            <a:pPr>
              <a:lnSpc>
                <a:spcPct val="120000"/>
              </a:lnSpc>
              <a:spcBef>
                <a:spcPts val="1400"/>
              </a:spcBef>
            </a:pPr>
            <a:endParaRPr lang="en-US" sz="880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r>
              <a:rPr lang="en-US">
                <a:latin typeface="Abadi"/>
              </a:rPr>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000">
                <a:ea typeface="+mn-lt"/>
                <a:cs typeface="+mn-lt"/>
              </a:rPr>
              <a:t>Combined SpaceX API data + Wikipedia web-scraped tables</a:t>
            </a:r>
            <a:endParaRPr lang="en-US" sz="2000">
              <a:ea typeface="Calibri"/>
              <a:cs typeface="Calibri"/>
            </a:endParaRPr>
          </a:p>
          <a:p>
            <a:r>
              <a:rPr lang="en-US" sz="2000">
                <a:ea typeface="+mn-lt"/>
                <a:cs typeface="+mn-lt"/>
              </a:rPr>
              <a:t>Integrated multiple sources to build a complete launch dataset</a:t>
            </a:r>
            <a:endParaRPr lang="en-US" sz="2000">
              <a:ea typeface="Calibri"/>
              <a:cs typeface="Calibri"/>
            </a:endParaRPr>
          </a:p>
          <a:p>
            <a:r>
              <a:rPr lang="en-US" sz="2000">
                <a:ea typeface="+mn-lt"/>
                <a:cs typeface="+mn-lt"/>
              </a:rPr>
              <a:t>Ensured consistency through cleaning, merging, and formatting</a:t>
            </a:r>
            <a:endParaRPr lang="en-US" sz="2000">
              <a:ea typeface="Calibri"/>
              <a:cs typeface="Calibri"/>
            </a:endParaRPr>
          </a:p>
          <a:p>
            <a:r>
              <a:rPr lang="en-US" sz="2000">
                <a:ea typeface="+mn-lt"/>
                <a:cs typeface="+mn-lt"/>
              </a:rPr>
              <a:t>Output: final analytical dataset for EDA and ML modeling</a:t>
            </a:r>
          </a:p>
          <a:p>
            <a:pPr>
              <a:buNone/>
            </a:pPr>
            <a:r>
              <a:rPr lang="en-US">
                <a:ea typeface="+mn-lt"/>
                <a:cs typeface="+mn-lt"/>
              </a:rPr>
              <a:t>SpaceX API ──►</a:t>
            </a:r>
            <a:endParaRPr lang="en-US"/>
          </a:p>
          <a:p>
            <a:pPr>
              <a:buNone/>
            </a:pPr>
            <a:r>
              <a:rPr lang="en-US">
                <a:ea typeface="Calibri"/>
                <a:cs typeface="Calibri"/>
              </a:rPr>
              <a:t>                            \</a:t>
            </a:r>
          </a:p>
          <a:p>
            <a:pPr>
              <a:buNone/>
            </a:pPr>
            <a:r>
              <a:rPr lang="en-US">
                <a:ea typeface="Calibri"/>
                <a:cs typeface="Calibri"/>
              </a:rPr>
              <a:t>                            ► Data Extraction ─► Cleaning &amp; Formatting─►</a:t>
            </a:r>
            <a:br>
              <a:rPr lang="en-US">
                <a:ea typeface="Calibri"/>
                <a:cs typeface="Calibri"/>
              </a:rPr>
            </a:br>
            <a:r>
              <a:rPr lang="en-US">
                <a:ea typeface="Calibri"/>
                <a:cs typeface="Calibri"/>
              </a:rPr>
              <a:t>                              Merged    Dataset</a:t>
            </a:r>
            <a:endParaRPr lang="en-US"/>
          </a:p>
          <a:p>
            <a:pPr>
              <a:buNone/>
            </a:pPr>
            <a:r>
              <a:rPr lang="en-US">
                <a:ea typeface="Calibri"/>
                <a:cs typeface="Calibri"/>
              </a:rPr>
              <a:t>                           /</a:t>
            </a:r>
            <a:endParaRPr lang="en-US"/>
          </a:p>
          <a:p>
            <a:pPr>
              <a:buNone/>
            </a:pPr>
            <a:r>
              <a:rPr lang="en-US">
                <a:ea typeface="+mn-lt"/>
                <a:cs typeface="+mn-lt"/>
              </a:rPr>
              <a:t>Wikipedia ───►</a:t>
            </a:r>
            <a:endParaRPr lang="en-US"/>
          </a:p>
          <a:p>
            <a:pPr marL="0" indent="0">
              <a:buNone/>
            </a:pPr>
            <a:endParaRPr lang="en-US">
              <a:ea typeface="Calibr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p>
            <a:pPr algn="ctr">
              <a:buNone/>
            </a:pPr>
            <a:r>
              <a:rPr lang="en-US" sz="2200">
                <a:solidFill>
                  <a:srgbClr val="1C7DDB"/>
                </a:solidFill>
                <a:ea typeface="+mn-lt"/>
                <a:cs typeface="+mn-lt"/>
              </a:rPr>
              <a:t>API Endpoint URL</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HTTP GET Request</a:t>
            </a:r>
            <a:endParaRPr lang="en-US">
              <a:solidFill>
                <a:srgbClr val="000000"/>
              </a:solidFill>
              <a:ea typeface="+mn-lt"/>
              <a:cs typeface="+mn-lt"/>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JSON Response</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Normalize &amp; Load into </a:t>
            </a:r>
            <a:r>
              <a:rPr lang="en-US" sz="2200" err="1">
                <a:solidFill>
                  <a:srgbClr val="1C7DDB"/>
                </a:solidFill>
                <a:ea typeface="+mn-lt"/>
                <a:cs typeface="+mn-lt"/>
              </a:rPr>
              <a:t>DataFrame</a:t>
            </a:r>
            <a:endParaRPr lang="en-US" err="1">
              <a:ea typeface="Calibri" panose="020F0502020204030204"/>
              <a:cs typeface="Calibri" panose="020F0502020204030204"/>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200" dirty="0">
                <a:solidFill>
                  <a:schemeClr val="accent3">
                    <a:lumMod val="25000"/>
                  </a:schemeClr>
                </a:solidFill>
                <a:ea typeface="+mn-lt"/>
                <a:cs typeface="+mn-lt"/>
              </a:rPr>
              <a:t>Used SpaceX REST API to retrieve historical Falcon 9 launch data</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ea typeface="+mn-lt"/>
                <a:cs typeface="+mn-lt"/>
              </a:rPr>
              <a:t>Extracted: launch dates, booster versions, payload mass, launch sites, landing outcomes</a:t>
            </a:r>
            <a:endParaRPr lang="en-US" dirty="0">
              <a:solidFill>
                <a:schemeClr val="accent3">
                  <a:lumMod val="25000"/>
                </a:schemeClr>
              </a:solidFill>
            </a:endParaRPr>
          </a:p>
          <a:p>
            <a:r>
              <a:rPr lang="en-US" sz="2200" dirty="0">
                <a:solidFill>
                  <a:schemeClr val="accent3">
                    <a:lumMod val="25000"/>
                  </a:schemeClr>
                </a:solidFill>
                <a:ea typeface="+mn-lt"/>
                <a:cs typeface="+mn-lt"/>
              </a:rPr>
              <a:t>Queried endpoints using HTTP GET requests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ea typeface="+mn-lt"/>
                <a:cs typeface="+mn-lt"/>
              </a:rPr>
              <a:t>Converted JSON responses into pandas </a:t>
            </a:r>
            <a:r>
              <a:rPr lang="en-US" sz="2200" dirty="0" err="1">
                <a:solidFill>
                  <a:schemeClr val="accent3">
                    <a:lumMod val="25000"/>
                  </a:schemeClr>
                </a:solidFill>
                <a:ea typeface="+mn-lt"/>
                <a:cs typeface="+mn-lt"/>
              </a:rPr>
              <a:t>DataFrames</a:t>
            </a:r>
            <a:endParaRPr lang="en-US" dirty="0" err="1">
              <a:solidFill>
                <a:schemeClr val="accent3">
                  <a:lumMod val="25000"/>
                </a:schemeClr>
              </a:solidFill>
            </a:endParaRPr>
          </a:p>
          <a:p>
            <a:pPr>
              <a:lnSpc>
                <a:spcPct val="100000"/>
              </a:lnSpc>
              <a:spcBef>
                <a:spcPts val="1400"/>
              </a:spcBef>
            </a:pPr>
            <a:r>
              <a:rPr lang="en-US" sz="2200" dirty="0">
                <a:solidFill>
                  <a:srgbClr val="1C7DDB"/>
                </a:solidFill>
                <a:latin typeface="Calibri"/>
                <a:ea typeface="Calibri"/>
                <a:cs typeface="Calibri"/>
                <a:hlinkClick r:id="rId3"/>
              </a:rPr>
              <a:t>Link</a:t>
            </a:r>
            <a:endParaRPr lang="en-US" sz="2200" dirty="0">
              <a:solidFill>
                <a:srgbClr val="1C7DDB"/>
              </a:solidFill>
              <a:latin typeface="Calibri"/>
              <a:ea typeface="Calibri"/>
              <a:cs typeface="Calibr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6941"/>
          </a:xfrm>
          <a:prstGeom prst="rect">
            <a:avLst/>
          </a:prstGeom>
        </p:spPr>
        <p:txBody>
          <a:bodyPr lIns="91440" tIns="45720" rIns="91440" bIns="45720" anchor="t">
            <a:noAutofit/>
          </a:bodyPr>
          <a:lstStyle/>
          <a:p>
            <a:r>
              <a:rPr lang="en-US" sz="2200" dirty="0">
                <a:solidFill>
                  <a:schemeClr val="accent3">
                    <a:lumMod val="25000"/>
                  </a:schemeClr>
                </a:solidFill>
                <a:ea typeface="+mn-lt"/>
                <a:cs typeface="+mn-lt"/>
              </a:rPr>
              <a:t>Scraped Wikipedia tables containing additional Falcon 9 launch info</a:t>
            </a:r>
            <a:endParaRPr lang="en-US" dirty="0">
              <a:solidFill>
                <a:schemeClr val="accent3">
                  <a:lumMod val="25000"/>
                </a:schemeClr>
              </a:solidFill>
              <a:latin typeface="Calibri" panose="020F0502020204030204"/>
              <a:ea typeface="+mn-lt"/>
              <a:cs typeface="+mn-lt"/>
            </a:endParaRPr>
          </a:p>
          <a:p>
            <a:r>
              <a:rPr lang="en-US" sz="2200" dirty="0">
                <a:solidFill>
                  <a:schemeClr val="accent3">
                    <a:lumMod val="25000"/>
                  </a:schemeClr>
                </a:solidFill>
                <a:ea typeface="+mn-lt"/>
                <a:cs typeface="+mn-lt"/>
              </a:rPr>
              <a:t>Used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 to parse HTML and extract table rows</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Cleaned and standardized fields not available in the API</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ea typeface="+mn-lt"/>
                <a:cs typeface="+mn-lt"/>
              </a:rPr>
              <a:t>Joined scraped data with API data to complete missing attributes</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ea typeface="+mn-lt"/>
                <a:cs typeface="+mn-lt"/>
                <a:hlinkClick r:id="rId3"/>
              </a:rPr>
              <a:t>Link</a:t>
            </a:r>
            <a:endParaRPr lang="en-US" sz="2200" dirty="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2200">
                <a:solidFill>
                  <a:srgbClr val="1C7DDB"/>
                </a:solidFill>
                <a:ea typeface="+mn-lt"/>
                <a:cs typeface="+mn-lt"/>
              </a:rPr>
              <a:t>Wikipedia Page URL</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HTML Download</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err="1">
                <a:solidFill>
                  <a:srgbClr val="1C7DDB"/>
                </a:solidFill>
                <a:ea typeface="+mn-lt"/>
                <a:cs typeface="+mn-lt"/>
              </a:rPr>
              <a:t>BeautifulSoup</a:t>
            </a:r>
            <a:r>
              <a:rPr lang="en-US" sz="2200">
                <a:solidFill>
                  <a:srgbClr val="1C7DDB"/>
                </a:solidFill>
                <a:ea typeface="+mn-lt"/>
                <a:cs typeface="+mn-lt"/>
              </a:rPr>
              <a:t> Parsing</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        ▼</a:t>
            </a:r>
            <a:endParaRPr lang="en-US">
              <a:ea typeface="Calibri" panose="020F0502020204030204"/>
              <a:cs typeface="Calibri" panose="020F0502020204030204"/>
            </a:endParaRPr>
          </a:p>
          <a:p>
            <a:pPr algn="ctr">
              <a:buNone/>
            </a:pPr>
            <a:r>
              <a:rPr lang="en-US" sz="2200">
                <a:solidFill>
                  <a:srgbClr val="1C7DDB"/>
                </a:solidFill>
                <a:ea typeface="+mn-lt"/>
                <a:cs typeface="+mn-lt"/>
              </a:rPr>
              <a:t>Table Extraction → Cleaning → </a:t>
            </a:r>
            <a:r>
              <a:rPr lang="en-US" sz="2200" err="1">
                <a:solidFill>
                  <a:srgbClr val="1C7DDB"/>
                </a:solidFill>
                <a:ea typeface="+mn-lt"/>
                <a:cs typeface="+mn-lt"/>
              </a:rPr>
              <a:t>DataFrame</a:t>
            </a:r>
            <a:endParaRPr lang="en-US">
              <a:ea typeface="Calibri" panose="020F0502020204030204"/>
              <a:cs typeface="Calibri" panose="020F0502020204030204"/>
            </a:endParaRPr>
          </a:p>
          <a:p>
            <a:pPr marL="0" indent="0">
              <a:buNone/>
            </a:pPr>
            <a:endParaRPr lang="en-US" sz="220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44</Slides>
  <Notes>3</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198</cp:revision>
  <dcterms:created xsi:type="dcterms:W3CDTF">2021-04-29T18:58:34Z</dcterms:created>
  <dcterms:modified xsi:type="dcterms:W3CDTF">2025-12-17T06:37:33Z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